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3"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3" r:id="rId22"/>
    <p:sldId id="284" r:id="rId23"/>
    <p:sldId id="295" r:id="rId24"/>
    <p:sldId id="287" r:id="rId25"/>
    <p:sldId id="297" r:id="rId26"/>
    <p:sldId id="298" r:id="rId27"/>
    <p:sldId id="299" r:id="rId28"/>
    <p:sldId id="302" r:id="rId29"/>
    <p:sldId id="303" r:id="rId30"/>
    <p:sldId id="300" r:id="rId31"/>
    <p:sldId id="291" r:id="rId32"/>
    <p:sldId id="301" r:id="rId33"/>
    <p:sldId id="288" r:id="rId34"/>
    <p:sldId id="289" r:id="rId35"/>
    <p:sldId id="285" r:id="rId36"/>
    <p:sldId id="304" r:id="rId37"/>
    <p:sldId id="278" r:id="rId38"/>
    <p:sldId id="279" r:id="rId39"/>
    <p:sldId id="280" r:id="rId40"/>
    <p:sldId id="281" r:id="rId41"/>
    <p:sldId id="286" r:id="rId42"/>
    <p:sldId id="29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B40898-F9B3-4B50-86F7-7E7DC7977D16}" v="5" dt="2023-04-27T02:11:47.2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F427FA-CCBA-4941-8C26-2EFF501CEC35}" type="datetimeFigureOut">
              <a:rPr lang="en-US" smtClean="0"/>
              <a:t>6/23/2023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D64272-156D-4432-8EC9-C933A44AB1AE}" type="slidenum">
              <a:rPr lang="en-US" smtClean="0"/>
              <a:t>‹#›</a:t>
            </a:fld>
            <a:endParaRPr lang="en-US"/>
          </a:p>
        </p:txBody>
      </p:sp>
    </p:spTree>
    <p:extLst>
      <p:ext uri="{BB962C8B-B14F-4D97-AF65-F5344CB8AC3E}">
        <p14:creationId xmlns:p14="http://schemas.microsoft.com/office/powerpoint/2010/main" val="116951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AE911-0C65-C8E5-0363-EE31E5465B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D0345C-BF82-0CF6-5562-71A87BA80D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C8E2B8-758D-A7CA-DC18-DE95E33A9784}"/>
              </a:ext>
            </a:extLst>
          </p:cNvPr>
          <p:cNvSpPr>
            <a:spLocks noGrp="1"/>
          </p:cNvSpPr>
          <p:nvPr>
            <p:ph type="dt" sz="half" idx="10"/>
          </p:nvPr>
        </p:nvSpPr>
        <p:spPr/>
        <p:txBody>
          <a:bodyPr/>
          <a:lstStyle/>
          <a:p>
            <a:fld id="{AEE36824-D0A9-482F-9DA5-186050FCF354}" type="datetime1">
              <a:rPr lang="en-US" smtClean="0"/>
              <a:t>6/23/2023</a:t>
            </a:fld>
            <a:endParaRPr lang="en-US"/>
          </a:p>
        </p:txBody>
      </p:sp>
      <p:sp>
        <p:nvSpPr>
          <p:cNvPr id="5" name="Footer Placeholder 4">
            <a:extLst>
              <a:ext uri="{FF2B5EF4-FFF2-40B4-BE49-F238E27FC236}">
                <a16:creationId xmlns:a16="http://schemas.microsoft.com/office/drawing/2014/main" id="{53CF708F-FB70-DC5C-FC62-DE701E0586F4}"/>
              </a:ext>
            </a:extLst>
          </p:cNvPr>
          <p:cNvSpPr>
            <a:spLocks noGrp="1"/>
          </p:cNvSpPr>
          <p:nvPr>
            <p:ph type="ftr" sz="quarter" idx="11"/>
          </p:nvPr>
        </p:nvSpPr>
        <p:spPr/>
        <p:txBody>
          <a:bodyPr/>
          <a:lstStyle/>
          <a:p>
            <a:r>
              <a:rPr lang="en-US"/>
              <a:t>47th Annual KCCA Conference</a:t>
            </a:r>
          </a:p>
        </p:txBody>
      </p:sp>
      <p:sp>
        <p:nvSpPr>
          <p:cNvPr id="6" name="Slide Number Placeholder 5">
            <a:extLst>
              <a:ext uri="{FF2B5EF4-FFF2-40B4-BE49-F238E27FC236}">
                <a16:creationId xmlns:a16="http://schemas.microsoft.com/office/drawing/2014/main" id="{A57FA234-48B3-07AC-EA1D-504301A5FE8F}"/>
              </a:ext>
            </a:extLst>
          </p:cNvPr>
          <p:cNvSpPr>
            <a:spLocks noGrp="1"/>
          </p:cNvSpPr>
          <p:nvPr>
            <p:ph type="sldNum" sz="quarter" idx="12"/>
          </p:nvPr>
        </p:nvSpPr>
        <p:spPr/>
        <p:txBody>
          <a:bodyPr/>
          <a:lstStyle/>
          <a:p>
            <a:fld id="{48BC1AA3-16A1-473B-8DF6-2017F34AD7AA}" type="slidenum">
              <a:rPr lang="en-US" smtClean="0"/>
              <a:t>‹#›</a:t>
            </a:fld>
            <a:endParaRPr lang="en-US"/>
          </a:p>
        </p:txBody>
      </p:sp>
    </p:spTree>
    <p:extLst>
      <p:ext uri="{BB962C8B-B14F-4D97-AF65-F5344CB8AC3E}">
        <p14:creationId xmlns:p14="http://schemas.microsoft.com/office/powerpoint/2010/main" val="1936280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D0935-2982-F491-8CCC-72FC38EB19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2EBC82-C235-BB31-8C24-3DF19F9DCF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E93135-1ED6-B605-18D4-53A9983A51F9}"/>
              </a:ext>
            </a:extLst>
          </p:cNvPr>
          <p:cNvSpPr>
            <a:spLocks noGrp="1"/>
          </p:cNvSpPr>
          <p:nvPr>
            <p:ph type="dt" sz="half" idx="10"/>
          </p:nvPr>
        </p:nvSpPr>
        <p:spPr/>
        <p:txBody>
          <a:bodyPr/>
          <a:lstStyle/>
          <a:p>
            <a:fld id="{AC396AA9-CF0A-4F7D-82DF-3C7EC0DF755F}" type="datetime1">
              <a:rPr lang="en-US" smtClean="0"/>
              <a:t>6/23/2023</a:t>
            </a:fld>
            <a:endParaRPr lang="en-US"/>
          </a:p>
        </p:txBody>
      </p:sp>
      <p:sp>
        <p:nvSpPr>
          <p:cNvPr id="5" name="Footer Placeholder 4">
            <a:extLst>
              <a:ext uri="{FF2B5EF4-FFF2-40B4-BE49-F238E27FC236}">
                <a16:creationId xmlns:a16="http://schemas.microsoft.com/office/drawing/2014/main" id="{CAD18E37-0FCB-D10A-F0AD-5DF0F467EFA0}"/>
              </a:ext>
            </a:extLst>
          </p:cNvPr>
          <p:cNvSpPr>
            <a:spLocks noGrp="1"/>
          </p:cNvSpPr>
          <p:nvPr>
            <p:ph type="ftr" sz="quarter" idx="11"/>
          </p:nvPr>
        </p:nvSpPr>
        <p:spPr/>
        <p:txBody>
          <a:bodyPr/>
          <a:lstStyle/>
          <a:p>
            <a:r>
              <a:rPr lang="en-US"/>
              <a:t>47th Annual KCCA Conference</a:t>
            </a:r>
          </a:p>
        </p:txBody>
      </p:sp>
      <p:sp>
        <p:nvSpPr>
          <p:cNvPr id="6" name="Slide Number Placeholder 5">
            <a:extLst>
              <a:ext uri="{FF2B5EF4-FFF2-40B4-BE49-F238E27FC236}">
                <a16:creationId xmlns:a16="http://schemas.microsoft.com/office/drawing/2014/main" id="{60704D30-AAEC-63B3-5D67-A0D38BDCE6E9}"/>
              </a:ext>
            </a:extLst>
          </p:cNvPr>
          <p:cNvSpPr>
            <a:spLocks noGrp="1"/>
          </p:cNvSpPr>
          <p:nvPr>
            <p:ph type="sldNum" sz="quarter" idx="12"/>
          </p:nvPr>
        </p:nvSpPr>
        <p:spPr/>
        <p:txBody>
          <a:bodyPr/>
          <a:lstStyle/>
          <a:p>
            <a:fld id="{48BC1AA3-16A1-473B-8DF6-2017F34AD7AA}" type="slidenum">
              <a:rPr lang="en-US" smtClean="0"/>
              <a:t>‹#›</a:t>
            </a:fld>
            <a:endParaRPr lang="en-US"/>
          </a:p>
        </p:txBody>
      </p:sp>
    </p:spTree>
    <p:extLst>
      <p:ext uri="{BB962C8B-B14F-4D97-AF65-F5344CB8AC3E}">
        <p14:creationId xmlns:p14="http://schemas.microsoft.com/office/powerpoint/2010/main" val="3869089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A65D35-C45F-69EC-AF6B-7ABFC9793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91652D-41E6-AAA7-5277-B626586E5F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DFF5E8-AAEF-9009-7253-6F4CDB105F83}"/>
              </a:ext>
            </a:extLst>
          </p:cNvPr>
          <p:cNvSpPr>
            <a:spLocks noGrp="1"/>
          </p:cNvSpPr>
          <p:nvPr>
            <p:ph type="dt" sz="half" idx="10"/>
          </p:nvPr>
        </p:nvSpPr>
        <p:spPr/>
        <p:txBody>
          <a:bodyPr/>
          <a:lstStyle/>
          <a:p>
            <a:fld id="{6CDF1839-8A13-41F4-A057-B45C38A3758B}" type="datetime1">
              <a:rPr lang="en-US" smtClean="0"/>
              <a:t>6/23/2023</a:t>
            </a:fld>
            <a:endParaRPr lang="en-US"/>
          </a:p>
        </p:txBody>
      </p:sp>
      <p:sp>
        <p:nvSpPr>
          <p:cNvPr id="5" name="Footer Placeholder 4">
            <a:extLst>
              <a:ext uri="{FF2B5EF4-FFF2-40B4-BE49-F238E27FC236}">
                <a16:creationId xmlns:a16="http://schemas.microsoft.com/office/drawing/2014/main" id="{600F2820-4B0D-616B-7466-68B89A3477F1}"/>
              </a:ext>
            </a:extLst>
          </p:cNvPr>
          <p:cNvSpPr>
            <a:spLocks noGrp="1"/>
          </p:cNvSpPr>
          <p:nvPr>
            <p:ph type="ftr" sz="quarter" idx="11"/>
          </p:nvPr>
        </p:nvSpPr>
        <p:spPr/>
        <p:txBody>
          <a:bodyPr/>
          <a:lstStyle/>
          <a:p>
            <a:r>
              <a:rPr lang="en-US"/>
              <a:t>47th Annual KCCA Conference</a:t>
            </a:r>
          </a:p>
        </p:txBody>
      </p:sp>
      <p:sp>
        <p:nvSpPr>
          <p:cNvPr id="6" name="Slide Number Placeholder 5">
            <a:extLst>
              <a:ext uri="{FF2B5EF4-FFF2-40B4-BE49-F238E27FC236}">
                <a16:creationId xmlns:a16="http://schemas.microsoft.com/office/drawing/2014/main" id="{7F184DBA-ABB5-7BE5-1BFB-261508F52B50}"/>
              </a:ext>
            </a:extLst>
          </p:cNvPr>
          <p:cNvSpPr>
            <a:spLocks noGrp="1"/>
          </p:cNvSpPr>
          <p:nvPr>
            <p:ph type="sldNum" sz="quarter" idx="12"/>
          </p:nvPr>
        </p:nvSpPr>
        <p:spPr/>
        <p:txBody>
          <a:bodyPr/>
          <a:lstStyle/>
          <a:p>
            <a:fld id="{48BC1AA3-16A1-473B-8DF6-2017F34AD7AA}" type="slidenum">
              <a:rPr lang="en-US" smtClean="0"/>
              <a:t>‹#›</a:t>
            </a:fld>
            <a:endParaRPr lang="en-US"/>
          </a:p>
        </p:txBody>
      </p:sp>
    </p:spTree>
    <p:extLst>
      <p:ext uri="{BB962C8B-B14F-4D97-AF65-F5344CB8AC3E}">
        <p14:creationId xmlns:p14="http://schemas.microsoft.com/office/powerpoint/2010/main" val="2455205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10746-79B9-34E9-E824-322254E0B2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AD9500-BA9B-70C2-E9E2-E59BCF1058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8F0A96-3D4D-42F3-BC02-FE1E0A0C2049}"/>
              </a:ext>
            </a:extLst>
          </p:cNvPr>
          <p:cNvSpPr>
            <a:spLocks noGrp="1"/>
          </p:cNvSpPr>
          <p:nvPr>
            <p:ph type="dt" sz="half" idx="10"/>
          </p:nvPr>
        </p:nvSpPr>
        <p:spPr/>
        <p:txBody>
          <a:bodyPr/>
          <a:lstStyle/>
          <a:p>
            <a:fld id="{30B9E69E-86BD-4DF9-AE9C-9EFBCE04577F}" type="datetime1">
              <a:rPr lang="en-US" smtClean="0"/>
              <a:t>6/23/2023</a:t>
            </a:fld>
            <a:endParaRPr lang="en-US"/>
          </a:p>
        </p:txBody>
      </p:sp>
      <p:sp>
        <p:nvSpPr>
          <p:cNvPr id="5" name="Footer Placeholder 4">
            <a:extLst>
              <a:ext uri="{FF2B5EF4-FFF2-40B4-BE49-F238E27FC236}">
                <a16:creationId xmlns:a16="http://schemas.microsoft.com/office/drawing/2014/main" id="{67237A3D-DF68-BD85-B8F5-3539F21E0BBD}"/>
              </a:ext>
            </a:extLst>
          </p:cNvPr>
          <p:cNvSpPr>
            <a:spLocks noGrp="1"/>
          </p:cNvSpPr>
          <p:nvPr>
            <p:ph type="ftr" sz="quarter" idx="11"/>
          </p:nvPr>
        </p:nvSpPr>
        <p:spPr/>
        <p:txBody>
          <a:bodyPr/>
          <a:lstStyle/>
          <a:p>
            <a:r>
              <a:rPr lang="en-US"/>
              <a:t>47th Annual KCCA Conference</a:t>
            </a:r>
          </a:p>
        </p:txBody>
      </p:sp>
      <p:sp>
        <p:nvSpPr>
          <p:cNvPr id="6" name="Slide Number Placeholder 5">
            <a:extLst>
              <a:ext uri="{FF2B5EF4-FFF2-40B4-BE49-F238E27FC236}">
                <a16:creationId xmlns:a16="http://schemas.microsoft.com/office/drawing/2014/main" id="{DB44A764-C687-2883-98CA-AA4E05DE8883}"/>
              </a:ext>
            </a:extLst>
          </p:cNvPr>
          <p:cNvSpPr>
            <a:spLocks noGrp="1"/>
          </p:cNvSpPr>
          <p:nvPr>
            <p:ph type="sldNum" sz="quarter" idx="12"/>
          </p:nvPr>
        </p:nvSpPr>
        <p:spPr/>
        <p:txBody>
          <a:bodyPr/>
          <a:lstStyle/>
          <a:p>
            <a:fld id="{48BC1AA3-16A1-473B-8DF6-2017F34AD7AA}" type="slidenum">
              <a:rPr lang="en-US" smtClean="0"/>
              <a:t>‹#›</a:t>
            </a:fld>
            <a:endParaRPr lang="en-US"/>
          </a:p>
        </p:txBody>
      </p:sp>
    </p:spTree>
    <p:extLst>
      <p:ext uri="{BB962C8B-B14F-4D97-AF65-F5344CB8AC3E}">
        <p14:creationId xmlns:p14="http://schemas.microsoft.com/office/powerpoint/2010/main" val="1251091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A12FA-0DE5-51FF-9263-5FE1685AC9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C51081-4200-5540-2A63-AF6BD5775B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F75B43-7AC0-6A31-A1F3-877D983BB31A}"/>
              </a:ext>
            </a:extLst>
          </p:cNvPr>
          <p:cNvSpPr>
            <a:spLocks noGrp="1"/>
          </p:cNvSpPr>
          <p:nvPr>
            <p:ph type="dt" sz="half" idx="10"/>
          </p:nvPr>
        </p:nvSpPr>
        <p:spPr/>
        <p:txBody>
          <a:bodyPr/>
          <a:lstStyle/>
          <a:p>
            <a:fld id="{D594B533-14FB-476F-8311-F5D55BFDDB51}" type="datetime1">
              <a:rPr lang="en-US" smtClean="0"/>
              <a:t>6/23/2023</a:t>
            </a:fld>
            <a:endParaRPr lang="en-US"/>
          </a:p>
        </p:txBody>
      </p:sp>
      <p:sp>
        <p:nvSpPr>
          <p:cNvPr id="5" name="Footer Placeholder 4">
            <a:extLst>
              <a:ext uri="{FF2B5EF4-FFF2-40B4-BE49-F238E27FC236}">
                <a16:creationId xmlns:a16="http://schemas.microsoft.com/office/drawing/2014/main" id="{2C8496F7-A439-ED7D-5D6F-F7444C0781F3}"/>
              </a:ext>
            </a:extLst>
          </p:cNvPr>
          <p:cNvSpPr>
            <a:spLocks noGrp="1"/>
          </p:cNvSpPr>
          <p:nvPr>
            <p:ph type="ftr" sz="quarter" idx="11"/>
          </p:nvPr>
        </p:nvSpPr>
        <p:spPr/>
        <p:txBody>
          <a:bodyPr/>
          <a:lstStyle/>
          <a:p>
            <a:r>
              <a:rPr lang="en-US"/>
              <a:t>47th Annual KCCA Conference</a:t>
            </a:r>
          </a:p>
        </p:txBody>
      </p:sp>
      <p:sp>
        <p:nvSpPr>
          <p:cNvPr id="6" name="Slide Number Placeholder 5">
            <a:extLst>
              <a:ext uri="{FF2B5EF4-FFF2-40B4-BE49-F238E27FC236}">
                <a16:creationId xmlns:a16="http://schemas.microsoft.com/office/drawing/2014/main" id="{8A4D43F1-D5C0-40FE-03CC-0715E1F26D9A}"/>
              </a:ext>
            </a:extLst>
          </p:cNvPr>
          <p:cNvSpPr>
            <a:spLocks noGrp="1"/>
          </p:cNvSpPr>
          <p:nvPr>
            <p:ph type="sldNum" sz="quarter" idx="12"/>
          </p:nvPr>
        </p:nvSpPr>
        <p:spPr/>
        <p:txBody>
          <a:bodyPr/>
          <a:lstStyle/>
          <a:p>
            <a:fld id="{48BC1AA3-16A1-473B-8DF6-2017F34AD7AA}" type="slidenum">
              <a:rPr lang="en-US" smtClean="0"/>
              <a:t>‹#›</a:t>
            </a:fld>
            <a:endParaRPr lang="en-US"/>
          </a:p>
        </p:txBody>
      </p:sp>
    </p:spTree>
    <p:extLst>
      <p:ext uri="{BB962C8B-B14F-4D97-AF65-F5344CB8AC3E}">
        <p14:creationId xmlns:p14="http://schemas.microsoft.com/office/powerpoint/2010/main" val="137183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6EC10-FCBC-FCC6-93DC-116511E978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DF886C-C26F-66A2-AEF3-47FF33A4C0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642752-E4A8-438E-8762-600B82A026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B5B01C-58ED-5746-2046-C3ABAEB44BED}"/>
              </a:ext>
            </a:extLst>
          </p:cNvPr>
          <p:cNvSpPr>
            <a:spLocks noGrp="1"/>
          </p:cNvSpPr>
          <p:nvPr>
            <p:ph type="dt" sz="half" idx="10"/>
          </p:nvPr>
        </p:nvSpPr>
        <p:spPr/>
        <p:txBody>
          <a:bodyPr/>
          <a:lstStyle/>
          <a:p>
            <a:fld id="{D22BDEAF-0724-434F-B429-9F030759F065}" type="datetime1">
              <a:rPr lang="en-US" smtClean="0"/>
              <a:t>6/23/2023</a:t>
            </a:fld>
            <a:endParaRPr lang="en-US"/>
          </a:p>
        </p:txBody>
      </p:sp>
      <p:sp>
        <p:nvSpPr>
          <p:cNvPr id="6" name="Footer Placeholder 5">
            <a:extLst>
              <a:ext uri="{FF2B5EF4-FFF2-40B4-BE49-F238E27FC236}">
                <a16:creationId xmlns:a16="http://schemas.microsoft.com/office/drawing/2014/main" id="{D866D0DD-BA6C-81F3-AF5F-92F30F5BFF70}"/>
              </a:ext>
            </a:extLst>
          </p:cNvPr>
          <p:cNvSpPr>
            <a:spLocks noGrp="1"/>
          </p:cNvSpPr>
          <p:nvPr>
            <p:ph type="ftr" sz="quarter" idx="11"/>
          </p:nvPr>
        </p:nvSpPr>
        <p:spPr/>
        <p:txBody>
          <a:bodyPr/>
          <a:lstStyle/>
          <a:p>
            <a:r>
              <a:rPr lang="en-US"/>
              <a:t>47th Annual KCCA Conference</a:t>
            </a:r>
          </a:p>
        </p:txBody>
      </p:sp>
      <p:sp>
        <p:nvSpPr>
          <p:cNvPr id="7" name="Slide Number Placeholder 6">
            <a:extLst>
              <a:ext uri="{FF2B5EF4-FFF2-40B4-BE49-F238E27FC236}">
                <a16:creationId xmlns:a16="http://schemas.microsoft.com/office/drawing/2014/main" id="{5A4F9EAB-979F-DE1C-01D7-279AF10257B3}"/>
              </a:ext>
            </a:extLst>
          </p:cNvPr>
          <p:cNvSpPr>
            <a:spLocks noGrp="1"/>
          </p:cNvSpPr>
          <p:nvPr>
            <p:ph type="sldNum" sz="quarter" idx="12"/>
          </p:nvPr>
        </p:nvSpPr>
        <p:spPr/>
        <p:txBody>
          <a:bodyPr/>
          <a:lstStyle/>
          <a:p>
            <a:fld id="{48BC1AA3-16A1-473B-8DF6-2017F34AD7AA}" type="slidenum">
              <a:rPr lang="en-US" smtClean="0"/>
              <a:t>‹#›</a:t>
            </a:fld>
            <a:endParaRPr lang="en-US"/>
          </a:p>
        </p:txBody>
      </p:sp>
    </p:spTree>
    <p:extLst>
      <p:ext uri="{BB962C8B-B14F-4D97-AF65-F5344CB8AC3E}">
        <p14:creationId xmlns:p14="http://schemas.microsoft.com/office/powerpoint/2010/main" val="3133552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E10C3-4F72-89E5-0379-CCDFA80A9A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7D6922-D906-A4EB-7D9E-D5129CD688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9A0520-D355-DBC6-85DD-0ADA596FB0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3421B3-FB52-83C3-90C4-62ED55A0C4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BDEDD6-BF78-D848-1C51-A25F03AD72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843330-00F7-DBBA-C30A-EC1A2743047D}"/>
              </a:ext>
            </a:extLst>
          </p:cNvPr>
          <p:cNvSpPr>
            <a:spLocks noGrp="1"/>
          </p:cNvSpPr>
          <p:nvPr>
            <p:ph type="dt" sz="half" idx="10"/>
          </p:nvPr>
        </p:nvSpPr>
        <p:spPr/>
        <p:txBody>
          <a:bodyPr/>
          <a:lstStyle/>
          <a:p>
            <a:fld id="{396AE46C-A14A-44F3-A9DD-74D7F4CFAEA1}" type="datetime1">
              <a:rPr lang="en-US" smtClean="0"/>
              <a:t>6/23/2023</a:t>
            </a:fld>
            <a:endParaRPr lang="en-US"/>
          </a:p>
        </p:txBody>
      </p:sp>
      <p:sp>
        <p:nvSpPr>
          <p:cNvPr id="8" name="Footer Placeholder 7">
            <a:extLst>
              <a:ext uri="{FF2B5EF4-FFF2-40B4-BE49-F238E27FC236}">
                <a16:creationId xmlns:a16="http://schemas.microsoft.com/office/drawing/2014/main" id="{2F9658E5-2EBA-A10D-0426-EB5000C17DC2}"/>
              </a:ext>
            </a:extLst>
          </p:cNvPr>
          <p:cNvSpPr>
            <a:spLocks noGrp="1"/>
          </p:cNvSpPr>
          <p:nvPr>
            <p:ph type="ftr" sz="quarter" idx="11"/>
          </p:nvPr>
        </p:nvSpPr>
        <p:spPr/>
        <p:txBody>
          <a:bodyPr/>
          <a:lstStyle/>
          <a:p>
            <a:r>
              <a:rPr lang="en-US"/>
              <a:t>47th Annual KCCA Conference</a:t>
            </a:r>
          </a:p>
        </p:txBody>
      </p:sp>
      <p:sp>
        <p:nvSpPr>
          <p:cNvPr id="9" name="Slide Number Placeholder 8">
            <a:extLst>
              <a:ext uri="{FF2B5EF4-FFF2-40B4-BE49-F238E27FC236}">
                <a16:creationId xmlns:a16="http://schemas.microsoft.com/office/drawing/2014/main" id="{D1415D4E-90AB-7B00-C722-6AD42CD5EAC8}"/>
              </a:ext>
            </a:extLst>
          </p:cNvPr>
          <p:cNvSpPr>
            <a:spLocks noGrp="1"/>
          </p:cNvSpPr>
          <p:nvPr>
            <p:ph type="sldNum" sz="quarter" idx="12"/>
          </p:nvPr>
        </p:nvSpPr>
        <p:spPr/>
        <p:txBody>
          <a:bodyPr/>
          <a:lstStyle/>
          <a:p>
            <a:fld id="{48BC1AA3-16A1-473B-8DF6-2017F34AD7AA}" type="slidenum">
              <a:rPr lang="en-US" smtClean="0"/>
              <a:t>‹#›</a:t>
            </a:fld>
            <a:endParaRPr lang="en-US"/>
          </a:p>
        </p:txBody>
      </p:sp>
    </p:spTree>
    <p:extLst>
      <p:ext uri="{BB962C8B-B14F-4D97-AF65-F5344CB8AC3E}">
        <p14:creationId xmlns:p14="http://schemas.microsoft.com/office/powerpoint/2010/main" val="2928878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8A6AB-3582-E987-AEC7-EF05538751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4D3258-4552-7A66-78D4-D6EC0716E57E}"/>
              </a:ext>
            </a:extLst>
          </p:cNvPr>
          <p:cNvSpPr>
            <a:spLocks noGrp="1"/>
          </p:cNvSpPr>
          <p:nvPr>
            <p:ph type="dt" sz="half" idx="10"/>
          </p:nvPr>
        </p:nvSpPr>
        <p:spPr/>
        <p:txBody>
          <a:bodyPr/>
          <a:lstStyle/>
          <a:p>
            <a:fld id="{79FAE378-5FF9-4166-AAD6-36DB909F70BC}" type="datetime1">
              <a:rPr lang="en-US" smtClean="0"/>
              <a:t>6/23/2023</a:t>
            </a:fld>
            <a:endParaRPr lang="en-US"/>
          </a:p>
        </p:txBody>
      </p:sp>
      <p:sp>
        <p:nvSpPr>
          <p:cNvPr id="4" name="Footer Placeholder 3">
            <a:extLst>
              <a:ext uri="{FF2B5EF4-FFF2-40B4-BE49-F238E27FC236}">
                <a16:creationId xmlns:a16="http://schemas.microsoft.com/office/drawing/2014/main" id="{D5C42AD5-D556-DFAC-54D4-C86115DF0E92}"/>
              </a:ext>
            </a:extLst>
          </p:cNvPr>
          <p:cNvSpPr>
            <a:spLocks noGrp="1"/>
          </p:cNvSpPr>
          <p:nvPr>
            <p:ph type="ftr" sz="quarter" idx="11"/>
          </p:nvPr>
        </p:nvSpPr>
        <p:spPr/>
        <p:txBody>
          <a:bodyPr/>
          <a:lstStyle/>
          <a:p>
            <a:r>
              <a:rPr lang="en-US"/>
              <a:t>47th Annual KCCA Conference</a:t>
            </a:r>
          </a:p>
        </p:txBody>
      </p:sp>
      <p:sp>
        <p:nvSpPr>
          <p:cNvPr id="5" name="Slide Number Placeholder 4">
            <a:extLst>
              <a:ext uri="{FF2B5EF4-FFF2-40B4-BE49-F238E27FC236}">
                <a16:creationId xmlns:a16="http://schemas.microsoft.com/office/drawing/2014/main" id="{0448075F-F174-9A5C-992C-476A36124D85}"/>
              </a:ext>
            </a:extLst>
          </p:cNvPr>
          <p:cNvSpPr>
            <a:spLocks noGrp="1"/>
          </p:cNvSpPr>
          <p:nvPr>
            <p:ph type="sldNum" sz="quarter" idx="12"/>
          </p:nvPr>
        </p:nvSpPr>
        <p:spPr/>
        <p:txBody>
          <a:bodyPr/>
          <a:lstStyle/>
          <a:p>
            <a:fld id="{48BC1AA3-16A1-473B-8DF6-2017F34AD7AA}" type="slidenum">
              <a:rPr lang="en-US" smtClean="0"/>
              <a:t>‹#›</a:t>
            </a:fld>
            <a:endParaRPr lang="en-US"/>
          </a:p>
        </p:txBody>
      </p:sp>
    </p:spTree>
    <p:extLst>
      <p:ext uri="{BB962C8B-B14F-4D97-AF65-F5344CB8AC3E}">
        <p14:creationId xmlns:p14="http://schemas.microsoft.com/office/powerpoint/2010/main" val="189737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5759B3-17FA-3D46-2DD3-6CE782FA6643}"/>
              </a:ext>
            </a:extLst>
          </p:cNvPr>
          <p:cNvSpPr>
            <a:spLocks noGrp="1"/>
          </p:cNvSpPr>
          <p:nvPr>
            <p:ph type="dt" sz="half" idx="10"/>
          </p:nvPr>
        </p:nvSpPr>
        <p:spPr/>
        <p:txBody>
          <a:bodyPr/>
          <a:lstStyle/>
          <a:p>
            <a:fld id="{59CADE43-8096-48C9-9F1F-F03350176517}" type="datetime1">
              <a:rPr lang="en-US" smtClean="0"/>
              <a:t>6/23/2023</a:t>
            </a:fld>
            <a:endParaRPr lang="en-US"/>
          </a:p>
        </p:txBody>
      </p:sp>
      <p:sp>
        <p:nvSpPr>
          <p:cNvPr id="3" name="Footer Placeholder 2">
            <a:extLst>
              <a:ext uri="{FF2B5EF4-FFF2-40B4-BE49-F238E27FC236}">
                <a16:creationId xmlns:a16="http://schemas.microsoft.com/office/drawing/2014/main" id="{AE6F3653-2FF8-BE37-04D9-329FA54A4ACA}"/>
              </a:ext>
            </a:extLst>
          </p:cNvPr>
          <p:cNvSpPr>
            <a:spLocks noGrp="1"/>
          </p:cNvSpPr>
          <p:nvPr>
            <p:ph type="ftr" sz="quarter" idx="11"/>
          </p:nvPr>
        </p:nvSpPr>
        <p:spPr/>
        <p:txBody>
          <a:bodyPr/>
          <a:lstStyle/>
          <a:p>
            <a:r>
              <a:rPr lang="en-US"/>
              <a:t>47th Annual KCCA Conference</a:t>
            </a:r>
          </a:p>
        </p:txBody>
      </p:sp>
      <p:sp>
        <p:nvSpPr>
          <p:cNvPr id="4" name="Slide Number Placeholder 3">
            <a:extLst>
              <a:ext uri="{FF2B5EF4-FFF2-40B4-BE49-F238E27FC236}">
                <a16:creationId xmlns:a16="http://schemas.microsoft.com/office/drawing/2014/main" id="{64ABEC54-B3B9-F142-B471-84D9554E450F}"/>
              </a:ext>
            </a:extLst>
          </p:cNvPr>
          <p:cNvSpPr>
            <a:spLocks noGrp="1"/>
          </p:cNvSpPr>
          <p:nvPr>
            <p:ph type="sldNum" sz="quarter" idx="12"/>
          </p:nvPr>
        </p:nvSpPr>
        <p:spPr/>
        <p:txBody>
          <a:bodyPr/>
          <a:lstStyle/>
          <a:p>
            <a:fld id="{48BC1AA3-16A1-473B-8DF6-2017F34AD7AA}" type="slidenum">
              <a:rPr lang="en-US" smtClean="0"/>
              <a:t>‹#›</a:t>
            </a:fld>
            <a:endParaRPr lang="en-US"/>
          </a:p>
        </p:txBody>
      </p:sp>
    </p:spTree>
    <p:extLst>
      <p:ext uri="{BB962C8B-B14F-4D97-AF65-F5344CB8AC3E}">
        <p14:creationId xmlns:p14="http://schemas.microsoft.com/office/powerpoint/2010/main" val="2647713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DEF97-116D-C392-3F07-0C0A6C4C2F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0DBD5D-4E5F-38FD-861E-66A2D3183E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ECCF59-278B-7507-3411-AE8F6DB82A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DEA9E7-CE7D-80F2-6406-FEF08EF8CC77}"/>
              </a:ext>
            </a:extLst>
          </p:cNvPr>
          <p:cNvSpPr>
            <a:spLocks noGrp="1"/>
          </p:cNvSpPr>
          <p:nvPr>
            <p:ph type="dt" sz="half" idx="10"/>
          </p:nvPr>
        </p:nvSpPr>
        <p:spPr/>
        <p:txBody>
          <a:bodyPr/>
          <a:lstStyle/>
          <a:p>
            <a:fld id="{F78A6ED1-7B3C-4B46-8568-D89AF0763F9D}" type="datetime1">
              <a:rPr lang="en-US" smtClean="0"/>
              <a:t>6/23/2023</a:t>
            </a:fld>
            <a:endParaRPr lang="en-US"/>
          </a:p>
        </p:txBody>
      </p:sp>
      <p:sp>
        <p:nvSpPr>
          <p:cNvPr id="6" name="Footer Placeholder 5">
            <a:extLst>
              <a:ext uri="{FF2B5EF4-FFF2-40B4-BE49-F238E27FC236}">
                <a16:creationId xmlns:a16="http://schemas.microsoft.com/office/drawing/2014/main" id="{9F337BB8-BD3B-A5CC-DA73-E415209F9694}"/>
              </a:ext>
            </a:extLst>
          </p:cNvPr>
          <p:cNvSpPr>
            <a:spLocks noGrp="1"/>
          </p:cNvSpPr>
          <p:nvPr>
            <p:ph type="ftr" sz="quarter" idx="11"/>
          </p:nvPr>
        </p:nvSpPr>
        <p:spPr/>
        <p:txBody>
          <a:bodyPr/>
          <a:lstStyle/>
          <a:p>
            <a:r>
              <a:rPr lang="en-US"/>
              <a:t>47th Annual KCCA Conference</a:t>
            </a:r>
          </a:p>
        </p:txBody>
      </p:sp>
      <p:sp>
        <p:nvSpPr>
          <p:cNvPr id="7" name="Slide Number Placeholder 6">
            <a:extLst>
              <a:ext uri="{FF2B5EF4-FFF2-40B4-BE49-F238E27FC236}">
                <a16:creationId xmlns:a16="http://schemas.microsoft.com/office/drawing/2014/main" id="{B7E89F1D-3DC4-7AA2-E8F2-E6201C33589B}"/>
              </a:ext>
            </a:extLst>
          </p:cNvPr>
          <p:cNvSpPr>
            <a:spLocks noGrp="1"/>
          </p:cNvSpPr>
          <p:nvPr>
            <p:ph type="sldNum" sz="quarter" idx="12"/>
          </p:nvPr>
        </p:nvSpPr>
        <p:spPr/>
        <p:txBody>
          <a:bodyPr/>
          <a:lstStyle/>
          <a:p>
            <a:fld id="{48BC1AA3-16A1-473B-8DF6-2017F34AD7AA}" type="slidenum">
              <a:rPr lang="en-US" smtClean="0"/>
              <a:t>‹#›</a:t>
            </a:fld>
            <a:endParaRPr lang="en-US"/>
          </a:p>
        </p:txBody>
      </p:sp>
    </p:spTree>
    <p:extLst>
      <p:ext uri="{BB962C8B-B14F-4D97-AF65-F5344CB8AC3E}">
        <p14:creationId xmlns:p14="http://schemas.microsoft.com/office/powerpoint/2010/main" val="4102016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224C-CFA0-62FA-3945-DF94505FB4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F9D275-D9D9-596F-65B2-6684A936D6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79A474-8D8C-7AB2-E424-E3F5A9DC48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D4C1C5-A21C-5D73-49CE-88D9C5FCC923}"/>
              </a:ext>
            </a:extLst>
          </p:cNvPr>
          <p:cNvSpPr>
            <a:spLocks noGrp="1"/>
          </p:cNvSpPr>
          <p:nvPr>
            <p:ph type="dt" sz="half" idx="10"/>
          </p:nvPr>
        </p:nvSpPr>
        <p:spPr/>
        <p:txBody>
          <a:bodyPr/>
          <a:lstStyle/>
          <a:p>
            <a:fld id="{D4F5F832-5969-40FF-BD3F-CA0F40C25E52}" type="datetime1">
              <a:rPr lang="en-US" smtClean="0"/>
              <a:t>6/23/2023</a:t>
            </a:fld>
            <a:endParaRPr lang="en-US"/>
          </a:p>
        </p:txBody>
      </p:sp>
      <p:sp>
        <p:nvSpPr>
          <p:cNvPr id="6" name="Footer Placeholder 5">
            <a:extLst>
              <a:ext uri="{FF2B5EF4-FFF2-40B4-BE49-F238E27FC236}">
                <a16:creationId xmlns:a16="http://schemas.microsoft.com/office/drawing/2014/main" id="{01D1652A-C485-46D8-A266-DE2E6E37E00F}"/>
              </a:ext>
            </a:extLst>
          </p:cNvPr>
          <p:cNvSpPr>
            <a:spLocks noGrp="1"/>
          </p:cNvSpPr>
          <p:nvPr>
            <p:ph type="ftr" sz="quarter" idx="11"/>
          </p:nvPr>
        </p:nvSpPr>
        <p:spPr/>
        <p:txBody>
          <a:bodyPr/>
          <a:lstStyle/>
          <a:p>
            <a:r>
              <a:rPr lang="en-US"/>
              <a:t>47th Annual KCCA Conference</a:t>
            </a:r>
          </a:p>
        </p:txBody>
      </p:sp>
      <p:sp>
        <p:nvSpPr>
          <p:cNvPr id="7" name="Slide Number Placeholder 6">
            <a:extLst>
              <a:ext uri="{FF2B5EF4-FFF2-40B4-BE49-F238E27FC236}">
                <a16:creationId xmlns:a16="http://schemas.microsoft.com/office/drawing/2014/main" id="{FB894EA7-B9EE-3F0D-56E3-B4C35057510F}"/>
              </a:ext>
            </a:extLst>
          </p:cNvPr>
          <p:cNvSpPr>
            <a:spLocks noGrp="1"/>
          </p:cNvSpPr>
          <p:nvPr>
            <p:ph type="sldNum" sz="quarter" idx="12"/>
          </p:nvPr>
        </p:nvSpPr>
        <p:spPr/>
        <p:txBody>
          <a:bodyPr/>
          <a:lstStyle/>
          <a:p>
            <a:fld id="{48BC1AA3-16A1-473B-8DF6-2017F34AD7AA}" type="slidenum">
              <a:rPr lang="en-US" smtClean="0"/>
              <a:t>‹#›</a:t>
            </a:fld>
            <a:endParaRPr lang="en-US"/>
          </a:p>
        </p:txBody>
      </p:sp>
    </p:spTree>
    <p:extLst>
      <p:ext uri="{BB962C8B-B14F-4D97-AF65-F5344CB8AC3E}">
        <p14:creationId xmlns:p14="http://schemas.microsoft.com/office/powerpoint/2010/main" val="553821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0BF828-902D-7E19-5B8D-70E94AAA3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63B604-E94A-3536-8234-6167EC996F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E74D36-94DD-5CD0-AED7-B5AE75380D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589AF-B499-42DB-86F1-086337EEBCF2}" type="datetime1">
              <a:rPr lang="en-US" smtClean="0"/>
              <a:t>6/23/2023</a:t>
            </a:fld>
            <a:endParaRPr lang="en-US"/>
          </a:p>
        </p:txBody>
      </p:sp>
      <p:sp>
        <p:nvSpPr>
          <p:cNvPr id="5" name="Footer Placeholder 4">
            <a:extLst>
              <a:ext uri="{FF2B5EF4-FFF2-40B4-BE49-F238E27FC236}">
                <a16:creationId xmlns:a16="http://schemas.microsoft.com/office/drawing/2014/main" id="{F2890F9A-D7AA-1E64-8980-605263A27D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47th Annual KCCA Conference</a:t>
            </a:r>
          </a:p>
        </p:txBody>
      </p:sp>
      <p:sp>
        <p:nvSpPr>
          <p:cNvPr id="6" name="Slide Number Placeholder 5">
            <a:extLst>
              <a:ext uri="{FF2B5EF4-FFF2-40B4-BE49-F238E27FC236}">
                <a16:creationId xmlns:a16="http://schemas.microsoft.com/office/drawing/2014/main" id="{DCC4E964-26A5-BF62-F680-FF5B3965C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BC1AA3-16A1-473B-8DF6-2017F34AD7AA}" type="slidenum">
              <a:rPr lang="en-US" smtClean="0"/>
              <a:t>‹#›</a:t>
            </a:fld>
            <a:endParaRPr lang="en-US"/>
          </a:p>
        </p:txBody>
      </p:sp>
    </p:spTree>
    <p:extLst>
      <p:ext uri="{BB962C8B-B14F-4D97-AF65-F5344CB8AC3E}">
        <p14:creationId xmlns:p14="http://schemas.microsoft.com/office/powerpoint/2010/main" val="2392060477"/>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ucoks.com/" TargetMode="External"/><Relationship Id="rId2" Type="http://schemas.openxmlformats.org/officeDocument/2006/relationships/hyperlink" Target="mailto:radkison@bucoks.com"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ipsr.ku.edu/publicat/kpr/kprV29N1/kprV29N1A1.s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communitiescommittee.org/pdfs/strategic.pdf" TargetMode="External"/><Relationship Id="rId2" Type="http://schemas.openxmlformats.org/officeDocument/2006/relationships/hyperlink" Target="https://icma.org/sites/default/files/2022-09/Strategic%20Planning%20in%20Small%20Communities%20Final_1.pdf" TargetMode="External"/><Relationship Id="rId1" Type="http://schemas.openxmlformats.org/officeDocument/2006/relationships/slideLayout" Target="../slideLayouts/slideLayout2.xml"/><Relationship Id="rId4" Type="http://schemas.openxmlformats.org/officeDocument/2006/relationships/hyperlink" Target="https://www.bucoks.com/Archive.aspx?AMID=36"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cdn.ymaws.com/www.lkm.org/resource/resmgr/files/infographics/SB_13_Infographic_v3.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ctrTitle"/>
          </p:nvPr>
        </p:nvSpPr>
        <p:spPr>
          <a:xfrm>
            <a:off x="874815" y="798703"/>
            <a:ext cx="5221185" cy="3072015"/>
          </a:xfrm>
        </p:spPr>
        <p:txBody>
          <a:bodyPr anchor="b">
            <a:normAutofit/>
          </a:bodyPr>
          <a:lstStyle/>
          <a:p>
            <a:r>
              <a:rPr lang="en-US" sz="5100"/>
              <a:t>The County Budget: Aligning Money with Priorities and Plans</a:t>
            </a:r>
          </a:p>
        </p:txBody>
      </p:sp>
      <p:sp>
        <p:nvSpPr>
          <p:cNvPr id="3" name="Subtitle 2"/>
          <p:cNvSpPr>
            <a:spLocks noGrp="1"/>
          </p:cNvSpPr>
          <p:nvPr>
            <p:ph type="subTitle" idx="1"/>
          </p:nvPr>
        </p:nvSpPr>
        <p:spPr>
          <a:xfrm>
            <a:off x="870148" y="3962792"/>
            <a:ext cx="5221185" cy="2102108"/>
          </a:xfrm>
        </p:spPr>
        <p:txBody>
          <a:bodyPr anchor="t">
            <a:normAutofit/>
          </a:bodyPr>
          <a:lstStyle/>
          <a:p>
            <a:r>
              <a:rPr lang="en-US" sz="2000" u="sng"/>
              <a:t>Ryan Adkison | Assistant County Administrator/Finance Director | Butler County, Kansas</a:t>
            </a:r>
            <a:endParaRPr lang="en-US" sz="2000"/>
          </a:p>
          <a:p>
            <a:r>
              <a:rPr lang="en-US" sz="2000"/>
              <a:t>205 W. Central | El Dorado, KS 67042</a:t>
            </a:r>
          </a:p>
          <a:p>
            <a:r>
              <a:rPr lang="en-US" sz="2000"/>
              <a:t>(P): 316.322.4300 | </a:t>
            </a:r>
            <a:r>
              <a:rPr lang="en-US" sz="2000" u="sng">
                <a:hlinkClick r:id="rId2"/>
              </a:rPr>
              <a:t>radkison@bucoks.com</a:t>
            </a:r>
            <a:r>
              <a:rPr lang="en-US" sz="2000"/>
              <a:t> | </a:t>
            </a:r>
            <a:r>
              <a:rPr lang="en-US" sz="2000" u="sng">
                <a:hlinkClick r:id="rId3"/>
              </a:rPr>
              <a:t>www.bucoks.com</a:t>
            </a:r>
            <a:endParaRPr lang="en-US" sz="2000"/>
          </a:p>
          <a:p>
            <a:endParaRPr lang="en-US" sz="2000"/>
          </a:p>
        </p:txBody>
      </p:sp>
      <p:sp>
        <p:nvSpPr>
          <p:cNvPr id="1033" name="Freeform: Shape 1032">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035" name="Freeform: Shape 1034">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Kansas County Commissioners Association"/>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51243" y="1627345"/>
            <a:ext cx="4939504" cy="3220363"/>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a:noFill/>
          <a:extLst>
            <a:ext uri="{909E8E84-426E-40DD-AFC4-6F175D3DCCD1}">
              <a14:hiddenFill xmlns:a14="http://schemas.microsoft.com/office/drawing/2010/main">
                <a:solidFill>
                  <a:srgbClr val="FFFFFF"/>
                </a:solidFill>
              </a14:hiddenFill>
            </a:ext>
          </a:extLst>
        </p:spPr>
      </p:pic>
      <p:sp>
        <p:nvSpPr>
          <p:cNvPr id="1037" name="Freeform: Shape 1036">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9" name="Freeform: Shape 1038">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1041" name="Freeform: Shape 1040">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3" name="Freeform: Shape 1042">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169188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Capital Improvement (K.S.A. 19-120)​</a:t>
            </a:r>
          </a:p>
        </p:txBody>
      </p:sp>
      <p:sp>
        <p:nvSpPr>
          <p:cNvPr id="3" name="Content Placeholder 2"/>
          <p:cNvSpPr>
            <a:spLocks noGrp="1"/>
          </p:cNvSpPr>
          <p:nvPr>
            <p:ph idx="1"/>
          </p:nvPr>
        </p:nvSpPr>
        <p:spPr/>
        <p:txBody>
          <a:bodyPr>
            <a:normAutofit lnSpcReduction="10000"/>
          </a:bodyPr>
          <a:lstStyle/>
          <a:p>
            <a:r>
              <a:rPr lang="en-US" dirty="0"/>
              <a:t>The board of county commissioners of any county, which has </a:t>
            </a:r>
            <a:r>
              <a:rPr lang="en-US" b="1" dirty="0"/>
              <a:t>formally approved a multi-year capital improvement plan</a:t>
            </a:r>
            <a:r>
              <a:rPr lang="en-US" dirty="0"/>
              <a:t> setting forth the public improvement and infrastructure needs of the county on a prioritized basis, </a:t>
            </a:r>
            <a:r>
              <a:rPr lang="en-US" b="1" dirty="0"/>
              <a:t>may establish, by adoption of a resolution, a capital improvements fund</a:t>
            </a:r>
            <a:r>
              <a:rPr lang="en-US" dirty="0"/>
              <a:t>. The resolution establishing such fund, and any amendments thereto, may provide for the </a:t>
            </a:r>
            <a:r>
              <a:rPr lang="en-US" b="1" dirty="0"/>
              <a:t>budgeted transfer </a:t>
            </a:r>
            <a:r>
              <a:rPr lang="en-US" dirty="0"/>
              <a:t>of monies from other county funds lawfully available for improvement purposes to the capital improvements fund, including monies in the county's federal general revenue sharing fund and general fund. Any general property tax specifically levied for the use of such fund shall be authorized by resolution adopted under the provisions of K.S.A. 19-101a, and amendments thereto.</a:t>
            </a:r>
          </a:p>
        </p:txBody>
      </p:sp>
      <p:sp>
        <p:nvSpPr>
          <p:cNvPr id="4" name="Footer Placeholder 3"/>
          <p:cNvSpPr>
            <a:spLocks noGrp="1"/>
          </p:cNvSpPr>
          <p:nvPr>
            <p:ph type="ftr" sz="quarter" idx="11"/>
          </p:nvPr>
        </p:nvSpPr>
        <p:spPr/>
        <p:txBody>
          <a:bodyPr/>
          <a:lstStyle/>
          <a:p>
            <a:r>
              <a:rPr lang="en-US"/>
              <a:t>47th Annual KCCA Conference</a:t>
            </a:r>
          </a:p>
        </p:txBody>
      </p:sp>
      <p:sp>
        <p:nvSpPr>
          <p:cNvPr id="5" name="Slide Number Placeholder 4"/>
          <p:cNvSpPr>
            <a:spLocks noGrp="1"/>
          </p:cNvSpPr>
          <p:nvPr>
            <p:ph type="sldNum" sz="quarter" idx="12"/>
          </p:nvPr>
        </p:nvSpPr>
        <p:spPr/>
        <p:txBody>
          <a:bodyPr/>
          <a:lstStyle/>
          <a:p>
            <a:fld id="{48BC1AA3-16A1-473B-8DF6-2017F34AD7AA}" type="slidenum">
              <a:rPr lang="en-US" smtClean="0"/>
              <a:t>10</a:t>
            </a:fld>
            <a:endParaRPr lang="en-US"/>
          </a:p>
        </p:txBody>
      </p:sp>
    </p:spTree>
    <p:extLst>
      <p:ext uri="{BB962C8B-B14F-4D97-AF65-F5344CB8AC3E}">
        <p14:creationId xmlns:p14="http://schemas.microsoft.com/office/powerpoint/2010/main" val="1705766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Capital Improvement (K.S.A. 19-120)</a:t>
            </a:r>
          </a:p>
        </p:txBody>
      </p:sp>
      <p:sp>
        <p:nvSpPr>
          <p:cNvPr id="3" name="Content Placeholder 2"/>
          <p:cNvSpPr>
            <a:spLocks noGrp="1"/>
          </p:cNvSpPr>
          <p:nvPr>
            <p:ph idx="1"/>
          </p:nvPr>
        </p:nvSpPr>
        <p:spPr/>
        <p:txBody>
          <a:bodyPr/>
          <a:lstStyle/>
          <a:p>
            <a:r>
              <a:rPr lang="en-US" dirty="0"/>
              <a:t>Monies in such capital improvements fund may be used to finance, in whole or in part, any public improvement need </a:t>
            </a:r>
            <a:r>
              <a:rPr lang="en-US" b="1" dirty="0"/>
              <a:t>set forth in the adopted capital improvement plan</a:t>
            </a:r>
            <a:r>
              <a:rPr lang="en-US" dirty="0"/>
              <a:t>, including the repair, restoration and rehabilitation of existing public facilities. The resolution may provide that disbursements from such fund may be made for engineering and other advance public improvement plans and studies and that reimbursements may be made to the fund from bond proceeds, special assessments or state or federal aid available for the completed project. ​</a:t>
            </a:r>
          </a:p>
          <a:p>
            <a:endParaRPr lang="en-US" dirty="0"/>
          </a:p>
        </p:txBody>
      </p:sp>
      <p:sp>
        <p:nvSpPr>
          <p:cNvPr id="4" name="Footer Placeholder 3"/>
          <p:cNvSpPr>
            <a:spLocks noGrp="1"/>
          </p:cNvSpPr>
          <p:nvPr>
            <p:ph type="ftr" sz="quarter" idx="11"/>
          </p:nvPr>
        </p:nvSpPr>
        <p:spPr/>
        <p:txBody>
          <a:bodyPr/>
          <a:lstStyle/>
          <a:p>
            <a:r>
              <a:rPr lang="en-US"/>
              <a:t>47th Annual KCCA Conference</a:t>
            </a:r>
          </a:p>
        </p:txBody>
      </p:sp>
      <p:sp>
        <p:nvSpPr>
          <p:cNvPr id="5" name="Slide Number Placeholder 4"/>
          <p:cNvSpPr>
            <a:spLocks noGrp="1"/>
          </p:cNvSpPr>
          <p:nvPr>
            <p:ph type="sldNum" sz="quarter" idx="12"/>
          </p:nvPr>
        </p:nvSpPr>
        <p:spPr/>
        <p:txBody>
          <a:bodyPr/>
          <a:lstStyle/>
          <a:p>
            <a:fld id="{48BC1AA3-16A1-473B-8DF6-2017F34AD7AA}" type="slidenum">
              <a:rPr lang="en-US" smtClean="0"/>
              <a:t>11</a:t>
            </a:fld>
            <a:endParaRPr lang="en-US"/>
          </a:p>
        </p:txBody>
      </p:sp>
    </p:spTree>
    <p:extLst>
      <p:ext uri="{BB962C8B-B14F-4D97-AF65-F5344CB8AC3E}">
        <p14:creationId xmlns:p14="http://schemas.microsoft.com/office/powerpoint/2010/main" val="177265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Capital Improvement (K.S.A. 19-120)</a:t>
            </a:r>
          </a:p>
        </p:txBody>
      </p:sp>
      <p:sp>
        <p:nvSpPr>
          <p:cNvPr id="3" name="Content Placeholder 2"/>
          <p:cNvSpPr>
            <a:spLocks noGrp="1"/>
          </p:cNvSpPr>
          <p:nvPr>
            <p:ph idx="1"/>
          </p:nvPr>
        </p:nvSpPr>
        <p:spPr/>
        <p:txBody>
          <a:bodyPr>
            <a:normAutofit lnSpcReduction="10000"/>
          </a:bodyPr>
          <a:lstStyle/>
          <a:p>
            <a:pPr fontAlgn="base"/>
            <a:r>
              <a:rPr lang="en-US" dirty="0"/>
              <a:t>Except for such reimbursed expenses, </a:t>
            </a:r>
            <a:r>
              <a:rPr lang="en-US" b="1" dirty="0"/>
              <a:t>no monies shall be credited to such special fund except as may be budgeted annually, or transferred by the annual budget </a:t>
            </a:r>
            <a:r>
              <a:rPr lang="en-US" dirty="0"/>
              <a:t>from other funds. Such fund shall not thereafter be subject to the provisions of K.S.A. 79-2925 to 79-2937, inclusive, and amendments thereto. In making the budgets of such counties, the amounts credited to, and the amount on hand in, such special fund and the amount expended therefrom shall be shown thereon for the information of the taxpayers of such counties. Monies in such fund may be invested in accordance with the provisions of K.S.A. 10-131, and amendments thereto, with interest thereon credited to such fund. ​</a:t>
            </a:r>
          </a:p>
          <a:p>
            <a:pPr fontAlgn="base"/>
            <a:r>
              <a:rPr lang="en-US" dirty="0"/>
              <a:t>​</a:t>
            </a:r>
          </a:p>
          <a:p>
            <a:endParaRPr lang="en-US" dirty="0"/>
          </a:p>
        </p:txBody>
      </p:sp>
      <p:sp>
        <p:nvSpPr>
          <p:cNvPr id="4" name="Footer Placeholder 3"/>
          <p:cNvSpPr>
            <a:spLocks noGrp="1"/>
          </p:cNvSpPr>
          <p:nvPr>
            <p:ph type="ftr" sz="quarter" idx="11"/>
          </p:nvPr>
        </p:nvSpPr>
        <p:spPr/>
        <p:txBody>
          <a:bodyPr/>
          <a:lstStyle/>
          <a:p>
            <a:r>
              <a:rPr lang="en-US"/>
              <a:t>47th Annual KCCA Conference</a:t>
            </a:r>
          </a:p>
        </p:txBody>
      </p:sp>
      <p:sp>
        <p:nvSpPr>
          <p:cNvPr id="5" name="Slide Number Placeholder 4"/>
          <p:cNvSpPr>
            <a:spLocks noGrp="1"/>
          </p:cNvSpPr>
          <p:nvPr>
            <p:ph type="sldNum" sz="quarter" idx="12"/>
          </p:nvPr>
        </p:nvSpPr>
        <p:spPr/>
        <p:txBody>
          <a:bodyPr/>
          <a:lstStyle/>
          <a:p>
            <a:fld id="{48BC1AA3-16A1-473B-8DF6-2017F34AD7AA}" type="slidenum">
              <a:rPr lang="en-US" smtClean="0"/>
              <a:t>12</a:t>
            </a:fld>
            <a:endParaRPr lang="en-US"/>
          </a:p>
        </p:txBody>
      </p:sp>
    </p:spTree>
    <p:extLst>
      <p:ext uri="{BB962C8B-B14F-4D97-AF65-F5344CB8AC3E}">
        <p14:creationId xmlns:p14="http://schemas.microsoft.com/office/powerpoint/2010/main" val="5476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Capital Improvement (K.S.A. 19-120)</a:t>
            </a:r>
          </a:p>
        </p:txBody>
      </p:sp>
      <p:sp>
        <p:nvSpPr>
          <p:cNvPr id="3" name="Content Placeholder 2"/>
          <p:cNvSpPr>
            <a:spLocks noGrp="1"/>
          </p:cNvSpPr>
          <p:nvPr>
            <p:ph idx="1"/>
          </p:nvPr>
        </p:nvSpPr>
        <p:spPr/>
        <p:txBody>
          <a:bodyPr/>
          <a:lstStyle/>
          <a:p>
            <a:pPr fontAlgn="base"/>
            <a:r>
              <a:rPr lang="en-US" dirty="0"/>
              <a:t>If the board of county commissioners determines that   money which has been transferred to such special fund or any part thereof is not needed for the purposes for which so transferred, </a:t>
            </a:r>
            <a:r>
              <a:rPr lang="en-US" b="1" dirty="0"/>
              <a:t>the board, by adoption of a resolution, may transfer such amount not needed to the general or other fund from which it was derived </a:t>
            </a:r>
            <a:r>
              <a:rPr lang="en-US" dirty="0"/>
              <a:t>and such transfer and expenditure thereof shall be subject to the budget requirement provisions of K.S.A. 79-2925 to 79-2937, inclusive, and amendments thereto. ​</a:t>
            </a:r>
          </a:p>
          <a:p>
            <a:pPr fontAlgn="base"/>
            <a:r>
              <a:rPr lang="en-US" dirty="0"/>
              <a:t>​</a:t>
            </a:r>
          </a:p>
          <a:p>
            <a:endParaRPr lang="en-US" dirty="0"/>
          </a:p>
        </p:txBody>
      </p:sp>
      <p:sp>
        <p:nvSpPr>
          <p:cNvPr id="4" name="Footer Placeholder 3"/>
          <p:cNvSpPr>
            <a:spLocks noGrp="1"/>
          </p:cNvSpPr>
          <p:nvPr>
            <p:ph type="ftr" sz="quarter" idx="11"/>
          </p:nvPr>
        </p:nvSpPr>
        <p:spPr/>
        <p:txBody>
          <a:bodyPr/>
          <a:lstStyle/>
          <a:p>
            <a:r>
              <a:rPr lang="en-US"/>
              <a:t>47th Annual KCCA Conference</a:t>
            </a:r>
          </a:p>
        </p:txBody>
      </p:sp>
      <p:sp>
        <p:nvSpPr>
          <p:cNvPr id="5" name="Slide Number Placeholder 4"/>
          <p:cNvSpPr>
            <a:spLocks noGrp="1"/>
          </p:cNvSpPr>
          <p:nvPr>
            <p:ph type="sldNum" sz="quarter" idx="12"/>
          </p:nvPr>
        </p:nvSpPr>
        <p:spPr/>
        <p:txBody>
          <a:bodyPr/>
          <a:lstStyle/>
          <a:p>
            <a:fld id="{48BC1AA3-16A1-473B-8DF6-2017F34AD7AA}" type="slidenum">
              <a:rPr lang="en-US" smtClean="0"/>
              <a:t>13</a:t>
            </a:fld>
            <a:endParaRPr lang="en-US"/>
          </a:p>
        </p:txBody>
      </p:sp>
    </p:spTree>
    <p:extLst>
      <p:ext uri="{BB962C8B-B14F-4D97-AF65-F5344CB8AC3E}">
        <p14:creationId xmlns:p14="http://schemas.microsoft.com/office/powerpoint/2010/main" val="4226596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Budget Statutes</a:t>
            </a:r>
          </a:p>
        </p:txBody>
      </p:sp>
      <p:sp>
        <p:nvSpPr>
          <p:cNvPr id="3" name="Content Placeholder 2"/>
          <p:cNvSpPr>
            <a:spLocks noGrp="1"/>
          </p:cNvSpPr>
          <p:nvPr>
            <p:ph idx="1"/>
          </p:nvPr>
        </p:nvSpPr>
        <p:spPr/>
        <p:txBody>
          <a:bodyPr/>
          <a:lstStyle/>
          <a:p>
            <a:r>
              <a:rPr lang="en-US" dirty="0"/>
              <a:t>Equipment Reserve (K.S.A. 19-119)</a:t>
            </a:r>
          </a:p>
          <a:p>
            <a:r>
              <a:rPr lang="en-US" dirty="0"/>
              <a:t>Road &amp; Bridge Special Funds​ (K.S.A. 68-141g)</a:t>
            </a:r>
          </a:p>
          <a:p>
            <a:r>
              <a:rPr lang="en-US" dirty="0"/>
              <a:t>Road &amp; Bridge Special Highway​ (K.S.A. 68-590)</a:t>
            </a:r>
          </a:p>
          <a:p>
            <a:r>
              <a:rPr lang="en-US" dirty="0"/>
              <a:t>Miscellaneous Provisions (K.S.A. 12-16,111)​ grants</a:t>
            </a:r>
          </a:p>
          <a:p>
            <a:endParaRPr lang="en-US" dirty="0"/>
          </a:p>
        </p:txBody>
      </p:sp>
      <p:sp>
        <p:nvSpPr>
          <p:cNvPr id="4" name="Footer Placeholder 3"/>
          <p:cNvSpPr>
            <a:spLocks noGrp="1"/>
          </p:cNvSpPr>
          <p:nvPr>
            <p:ph type="ftr" sz="quarter" idx="11"/>
          </p:nvPr>
        </p:nvSpPr>
        <p:spPr/>
        <p:txBody>
          <a:bodyPr/>
          <a:lstStyle/>
          <a:p>
            <a:r>
              <a:rPr lang="en-US"/>
              <a:t>47th Annual KCCA Conference</a:t>
            </a:r>
          </a:p>
        </p:txBody>
      </p:sp>
      <p:sp>
        <p:nvSpPr>
          <p:cNvPr id="5" name="Slide Number Placeholder 4"/>
          <p:cNvSpPr>
            <a:spLocks noGrp="1"/>
          </p:cNvSpPr>
          <p:nvPr>
            <p:ph type="sldNum" sz="quarter" idx="12"/>
          </p:nvPr>
        </p:nvSpPr>
        <p:spPr/>
        <p:txBody>
          <a:bodyPr/>
          <a:lstStyle/>
          <a:p>
            <a:fld id="{48BC1AA3-16A1-473B-8DF6-2017F34AD7AA}" type="slidenum">
              <a:rPr lang="en-US" smtClean="0"/>
              <a:t>14</a:t>
            </a:fld>
            <a:endParaRPr lang="en-US"/>
          </a:p>
        </p:txBody>
      </p:sp>
    </p:spTree>
    <p:extLst>
      <p:ext uri="{BB962C8B-B14F-4D97-AF65-F5344CB8AC3E}">
        <p14:creationId xmlns:p14="http://schemas.microsoft.com/office/powerpoint/2010/main" val="83775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37276" y="689770"/>
            <a:ext cx="6117448" cy="5744368"/>
          </a:xfrm>
          <a:prstGeom prst="rect">
            <a:avLst/>
          </a:prstGeom>
        </p:spPr>
      </p:pic>
      <p:sp>
        <p:nvSpPr>
          <p:cNvPr id="2" name="Title 1"/>
          <p:cNvSpPr>
            <a:spLocks noGrp="1"/>
          </p:cNvSpPr>
          <p:nvPr>
            <p:ph type="title"/>
          </p:nvPr>
        </p:nvSpPr>
        <p:spPr/>
        <p:txBody>
          <a:bodyPr/>
          <a:lstStyle/>
          <a:p>
            <a:r>
              <a:rPr lang="en-US" dirty="0"/>
              <a:t>Budget Process</a:t>
            </a:r>
          </a:p>
        </p:txBody>
      </p:sp>
      <p:sp>
        <p:nvSpPr>
          <p:cNvPr id="4" name="Footer Placeholder 3"/>
          <p:cNvSpPr>
            <a:spLocks noGrp="1"/>
          </p:cNvSpPr>
          <p:nvPr>
            <p:ph type="ftr" sz="quarter" idx="11"/>
          </p:nvPr>
        </p:nvSpPr>
        <p:spPr/>
        <p:txBody>
          <a:bodyPr/>
          <a:lstStyle/>
          <a:p>
            <a:r>
              <a:rPr lang="en-US"/>
              <a:t>47th Annual KCCA Conference</a:t>
            </a:r>
          </a:p>
        </p:txBody>
      </p:sp>
      <p:sp>
        <p:nvSpPr>
          <p:cNvPr id="5" name="Slide Number Placeholder 4"/>
          <p:cNvSpPr>
            <a:spLocks noGrp="1"/>
          </p:cNvSpPr>
          <p:nvPr>
            <p:ph type="sldNum" sz="quarter" idx="12"/>
          </p:nvPr>
        </p:nvSpPr>
        <p:spPr/>
        <p:txBody>
          <a:bodyPr/>
          <a:lstStyle/>
          <a:p>
            <a:fld id="{48BC1AA3-16A1-473B-8DF6-2017F34AD7AA}" type="slidenum">
              <a:rPr lang="en-US" smtClean="0"/>
              <a:t>15</a:t>
            </a:fld>
            <a:endParaRPr lang="en-US"/>
          </a:p>
        </p:txBody>
      </p:sp>
      <p:sp>
        <p:nvSpPr>
          <p:cNvPr id="10" name="AutoShape 10" descr="data:image/jpg;base64,%20/9j/4AAQSkZJRgABAQEAYABgAAD/2wBDAAUDBAQEAwUEBAQFBQUGBwwIBwcHBw8LCwkMEQ8SEhEPERETFhwXExQaFRERGCEYGh0dHx8fExciJCIeJBweHx7/2wBDAQUFBQcGBw4ICA4eFBEUHh4eHh4eHh4eHh4eHh4eHh4eHh4eHh4eHh4eHh4eHh4eHh4eHh4eHh4eHh4eHh4eHh7/wAARCAKJAr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DRSdqXFACGilNJQAUUUUAFFFFAB2oo7UUAFFFFAAaKKKACjtRR2oAKKKKACiiigAooooAKKKKACiiigAooooAKKKKACiiigAooo7UAFFFFABRRRQAUUUUAFFFFABRRRQAUUUUAFFFFABRRRQAUUUUAFFFFABRRRQAUUUUAFFFFABRRRQAUUUUAFFFFABRRRQAUUUUAFFFFABRRRQAUCigUAFFFFABRRRQAUUUUAFFFFABRRRQAtFFFABRQaKAA0lKaSgAooNFAAaKDRQAUUdqKACiiigAooooAKKKKACiiigAooooAKKKKACiiigAooooAKKKKACiiigAooooAKKKKACiiigAooooAKKKSgBaKSloAKKTNFAC0UUlAC0UlFAC0UUUAFFFFABRRRQAUUUUAFFFFABRRRQAUUUUAFFFFABRRRQAUUUUAFFFFABRRRQAUUUUAFFFFABRRRQAUUUUAFFFFABRRRQAUUUUALSc0tFACdqU0hpaACk70GigANFFFAAaKKKACiiigAooooAKKKKACiiigAooooABRRRQAUUUUAFFFFABRRRQAUUUUAFHaiigAooooAKKTNRXVzb2sRluZooYx/FI4UfmaFqDdiakzXA+JPi74I0UtG2pG8mH/ACztU3kH68CvNfEX7QWoSbk0HR4YB2kuSXz/AMBGMfnXfQy3E1vhjp56HHVzDD0t5H0RVS91TTbEE3l/bW+P+ekqr/M18ia58UPG+r7luNakijOf3cChF/x/WuRurq6um3XV1POfWSQt/OvUpcPVH/Enb0POqZ3BfBE+wdV+KXgXTiVm16B3H8EYLE/kMVy2pfH3wjAStraajdN2IRQp/HNfMIHFLXfDIMOvibZxzzmu/hSR79e/tFRjK2fhhn9Gku9uPw2msm6/aD158/Z9Fs4vTdIXx+grxeiuqOT4OP2PzOeWZ4l/aPWj8evGclwojttLRCwGDCSevrmvp6IlokY9SAa+CoP9fH/vr/OvvOD/AFEf+6P5V4WeYalQcPZxte/6Hr5RiKlbn53e1h56V43q3xM8QWesXVssVk0UUrIoMZzgH1zXsh6GvmbxL/yMOof9fD/zr824oxlfC06boyau3se/SSe52sPxZ1Zf9dp9s/8AusVq/b/F7kC40TH+0lxn9NteVmivkocQZhD/AJefka+zj2PaLT4r6FIQLi1vIT67QQP1rbsfHnhe7wF1SONz/DICDXz3zRiu6lxXjYfEkyXSR9Q2uo2F0Aba8t5c/wByQE1ar5XhllhO6GR4j6oxH8q29M8YeJNOAW31OUoP4X+YH8+a9WhxhB/xadvQl0uzPoylrxzSfixqMWF1OxhuB/eiOw/1zXZ6P8RvDV/tV7l7WQ8bZkxz9RXuYbPcDiNIzs/PQhwkjsKKhtbq3uoxJbzRyqe6MDUteupJq6IFooopgFFFFABRRRQAUUUUAFFFFABRRRQAUUUUAFFFFABRRRQAUUUUAFFFFABRRRQAUUUUAFFFFABRRRQAtFFFACUtJS96AA0lLSUAKaSg0UAFFBooAKKKKACiiigAooooAKKKO1ABQKKKACiiigAooooAKKKKACiiigAooooAKKQnHXAHqa4bxx8UfC3hVWimvFvL0dLaA7mB9z2rSlRnVlywV2Z1KsKS5puyO5Jrl/F/j7wx4XjJ1LUozLjIgiIeQ/hXzr43+MXirxCZLe1mGl2TceXB98j3br+WK85d3kkaSR2d2OWZjkk+5r6DC8PyfvVnbyR4uIzpLSkvme2eLfj9qFxvh8OaatohyBNOdzn3A7frXlWv+KPEOvSM+r6vdXIPOxnwn/fI4rHor36GBoYf4I/5njVsZWrfFISloorrOYKKKKACiiigAooooAfB/r4/98fzr7zg/wBRH/uj+VfBkH+vj/3x/OvvSD/UR/7o/lXy/Ee9P5/ofQZH9v5Dj0r5m8S/8jDqH/Xw/wDOvpk9K+ZvEv8AyMWof9fD/wA6/J+MP4VP1Z9NRM49aKU1554o8X6p/aE2l6ZbmJ43KFsbmP09K+LwuEqYqXLA2bseh80V5B4Q1DUZfFtjFPeXLAzYdGkJB4PGK9fFaY7BPBzUW73BO4UlLRXCMSilooAt6bqupabIHsb2e3IPRHOPy6V3GgfFTUrbbFq1sl4nd1O1/wDA155Sd67sLmWKwrvSm15dCXFPc+iPDvjPQdaULb3YimI/1UvytXRA5Ga+VRkEMCQa6nw54817RdsYuPtduOsc2W/I9a+rwPFqdo4mPzX+RlKl2PoKiuO8L/ELRNYCQzSfYro/8s5TwT7GuvVlYBlIIPQivr8Ni6OJjzUpXRk00OoooroEFFFAoAKKKKACiiigAooooAKKKKACiiigAoHWiigAooooAKKKKACiiigAoo7UUAFFFFAC0UUUAJ2paSloADSUppKAA0UUUAFFFFAB2ooooAKKKKACiiigAooo7UAFA60UCgAooooAKKKKACiiigAooqvf3lrY2sl1eXEcEEYLPJI2FUfWhJvYG0tyc1zPjjxx4f8AB9p52q3Q81gfLt4+ZHP0ryj4m/HLBl0zwhhuqteuP/QB/WvCr+8utQu5Ly+uJLi4kOXkkYlifqa9/A5HOradbRdup4uLzeNP3aWrPRPiB8Y/EXiN5LbTZH0nTzxsib94w92/wrzVmZ2LsxZickk5JpKK+poYelQjy01Y+erV6laXNN3Ciig1sZBRQVcKGKsFPQkcGhVdztRWY+gGaLhYKKCCADg49cUUAFFFJQAtFG2Tbv2Nt/vY4/Oii4BRRRQA6H/Xx/74/nX3pB/qI/8AdH8q+CehBHBr3v4PfGXiHQ/FswHRIb5j+Qf/ABrwc9wlSvCM4K/Lc9jKMTToycZvc9+PSvmbxL/yMOof9fD/AM6+lopEljWSN1dGGQynIIr5o8S/8jDqH/Xw/wDOvx3jH+FT9WfXUTPNVBYWcM891HbRrPKCXk2/MePWrZpsg/dt/umvhISaejNjx/wp/wAj1af9fbf1r2IV474V/wCR5tf+vtv617GK9nPf4kPQmAUUUV4ZYGiiigAooooAKSlNIKAA9a6rwr471rQ3WNpmvLUYBilOcD2PauVoNdGHxVXDT56UrMTV9z6I8J+MNJ8QoFtpfKuAMtDIfmH09a6IV8rxPJFIssTsjqcqynBFej+C/ibcWvl2eugzQ8AXA+8o9/Wvt8r4phUtTxWj79DCVO2x7FRVbT7601C2W5s7iOeJhw6HIqzX18ZKS5ovQyCiiiqAKKKKACiiigAooooAKKKKACgUUDrQAUUUUAFFFFABRRRQAdqKKKACiiigBaKKKAENLSGloADSUppO9AAaKDRQAUUGigAoo7UUAFFFFABRRRQAUUUdqACiiigAooooAKKKKACikrzP4tfFXTvCcL6fpxjvdXZSNgb5Yfdvf2rahQqV5qFNXZlWrQox5puyOn8e+NtE8Had9q1SbMjf6qBOXkPsPT3r5d+I3xG13xndMtxM1tp6t+7tYzhcdi3qa5vXdY1LXdTl1LVLp7i5lbLMx6ew9B7VRr7HL8pp4Zc0tZf1sfLY3Mp4j3Y6RDFFFFeueaFFFFABT7eF7i4it4wS8jhQB15NMrR8Nakuja7aao1ml59mkEghdiFY++KmbfK7blRSclc9t+JHh65n8AXmjJp8kf8AYCwPBcPHtWRSiiTae/Iqn8MPC+i+GfiJZ6dPqNxNrwsXkmg8oeSoZM4z1yBXnulfEHWLPWtT1C4U3sOopIsltLK2xd5JGD7ZrV074qTWuo2mrS+HLC41WCAW7XjSENImMcjHXHevC+qYqNN090+3dnq/WMPKan1FtPD39qeEPCMU186wajrclqUWJcxAtgsG6k+x4qlqngizs9F8W36307NoV+lrEpUYlVmAy3ofpV7Xtah0LwT4UsLLULS61Oxvn1FvIfesZblVJHeqPiL4iNq2i6tpkWgWdiuqypNcyRSEs0ikHd074remsS3eO1/1/wAjKfsF8W9v0/zNpfAOg6PqnhxtQudRvIL6aHfLFCrW0hbHyBvrwc9s1y3xastH03x1qVno0csUMUhDxMoCxt6LjtVyT4hTRaPBpml6PbafClzHcybZS+90ORgEfLz6Vk+KfEseveKV19tJgtnZ1eeFJCVmYHkkkcZxW1CniFV5qm1n1M606Lp8sPI9hg8O3DfDJfCI02cbtK/tA3XlHZ52Qdu7pnb2rzfSvBFnceAT4kmur6eUs6mKziDrAV/569xUafEjWF8bjxJ5X7kfKLDzm8rZt27fp+FJpHj7+yLK9j07QbWC6u1kRrjzmOFcnI24wcZxmsKdDF007dWn/mjWdbD1Gr9NP8jih0paQdBS17J5gUlKMkgDqTgV9GfB34Ow6d5GueJ41mu8B4bQjKxH1b1NceMxtPCQ5p/JHThcLPET5Ymh+zna+MoNBZtakK6Sy/6JFNnzR7j0WuC8S/8AIw6h/wBfD/zr6aChV2gAACvmXxL/AMjDqH/Xw/8AOvxHjmt7dQqWtdvY+3wVL2MOS97GeabJ/qn/AN0040jDcpXpkYr88W52nj3hT/kebT/r6b+texCuT0zwRb2OtRamuoTO0cpkCGMAHPbP411tepmuKp4icXTeyJirBQKKT868uxQpopKM0gFo70maO9ACmko/SjNABQaM8UZp2AWkozR3pAbXhbxNqnh27EtlMTETl4GPyP8AhXtvg3xdpviS2Hkv5V0o/eQMeR9PUV88VLZ3NxZ3CXFrM8MqHKuhwRXuZVnlfANResO3+RE4KR9S0V598P8A4gw6ts0/VmSC94VHzhZf8DXoIr9JweNo4ymqlJ3RzNNbi0UUV1iCiiigAooooAKKKKACgUUUAFFFFABRRRQAUUUUAFFFFABRRRQAoooooASlpKWgANJSmk70ABooNFABRRRQAUUUUAFFFFABRRRQAUUUUAFFFFABRRRQAUhooNAHifxp+LselmXQfDMwe+BKXFyBkRey+p/lXzpPLLPM800jSSuxZnY5LE19A/HX4Um6M3iXw3B+/JLXVqi/f9XX39RXz4cglWGCDgg19vkyw/sL0d+vc+SzN1/a2qbdAooor1zzAoorP8QTvb6TNJHkNjGR2zUVJqEXJ9C6cOeSj3GXuuWFrIYy5kYdQgzUVv4isJnCtviz3YcVkeFbG3u5pZLhRJsxhW7571P4s0+1t7eO4gjWMl9rBe9eX9ZxMqftla3Y9H6vh1U9i737nTqwZQynIPQ16V8Cryz0+TxHfX1uk9vBp251ZQeC2D/OvHPCMskmmFXJIRyFJ9K7Pw7r7aPp2s2a2qzjVLT7MWL7fL5zuxjn6cV1Vb4rDe71sc0EsPX97oeh694RmsfB02h2KpN9s15fsMg/5aRuiFOfoap638I7y1sJPsM15PfQSpHIktvsikLHGY2/i/HFYP8AwsLVP+EV0rRfIBn0y5E8F2ZCW4OQpGO3TrU/iD4gR6m/26DRGsdVMqzNdR3zMm8HJIjxgZ+tccaWNg0k+rOiVTCy1fYg1zwno9nq0Ph7T9ZmvNdNyttLF5IEKyE4IDdTg+1bniL4UPptj50V/Opiuo7e4e6g8uIb2C7kbuAT3rD8QeNrXUtRi1m18OwWGspOs73cc5YO4Oc7Noxk+9P8R+OLHW5VuJvDmydplluD9uYpLg5I2bcDNa8uL92zt32/q3Yzvhve/Dcv6r8OrS18X6d4dj1O5je6cq891AEiIAzmNujZ7fhVS68H6PbeK30Wa611VWIvgafmYtnGAo6j3o1fx/b6jFpVlJ4eQabp7O627XZZnLDH39uQB24rTk+LMksskc3h+F7NrQWqx/aSJVGc583bk/lU2xqS9PIr/ZbsZa/C9G8dXPh261SSCCPTjqEc5h+YpxwynoeufpWXZ+DNO1bSdWu9B1We8k0+4iQI0IXzIn43+v3s8Vdf4oTN4ok1w6LHufSDpnlfaDgA/wAedvX2/WmfBzUrfw2+o+IrzUIFt4bcxfYycyXDnlcDpgEde1DeLjByk9bKy7vqC+rymox21/4BznjnRLbw74hl0i3vHumgRfOZlAxIRkqMelYdWdVvptS1S61C4JMtxK0rZOcFjnFVq9OkpKCUnqcM2nJ8uw+D/Xx/74/nX3pB/qE/3R/KvguD/Xx/74/nX3nB/qI/90fyr5riPen8/wBD3cj+38h56GvmXxL/AMjDqH/Xw/8AOvpo9DXzL4l/5GHUP+vh/wCdfk3GH8Kn6s+molA0CkNFfBG4d6WkpaABNvmKWGVDDI9R3r0DxM82oaC114eubdtHjhUT2oUCSHA5J9frXn4wGDEZwc49a6KTxLbRaZd2emaNFYteR+XPIJd2V9AMDFejgq1OEJxqOyf3/wBdyZI0vF2j+H7aLQFs3uIjdW6M7CIEupx85Gfve1LD4aj0zWNA1G3kuJLa4v0jK3MPluGDZ6emKpR+MNv9kSPpcMlxpiCJZGk4dB2xjj60+98aecthHHpYijsr4Xig3BYse6kkfrXoOtgHJ1HZPS1k+lv+CT7xo+LfCbS+JJFErJe6leObaEINojB5Ynt9Ka3g7+zLuwv4pbh0iv4Y5Vnh2Zyw5X1FU5PHl1JNJPJZK8wujcWrmXJtweqdOQR9Kqaj4mtbi6t7qDSGt5YrhJ2/0tmV9pzjBHGaqdXLuaU4738wtI2fGvh+1vdS1y/sLt3urW4UTW5j2qN2ANp781THhHTxqA0V9WYayUz5Pl/u92M7d3XP4VTuPFssr65ItkEbVXR8iX/UlTn05/SrDeNEaf8AtD+xYBqvl7PtnmHrjG7bjr+NTOrl9Sbm+u+/d/jawWka02gSar4d8NabuWBo1uWnfH3VRufrUa6bYz+AJLXRbl7zz9UjRHkj2sCQBism08aXdtDpka2qu1mJVkZpM+eshywPHH60k3i1I9KFhpmkx2CrdLcoyzFiGH4DNX9awOr7q3W+yWnTuFpFrXPA7afps9wk9w0lsyibzItqEE4JQ96zfGeh2OgXgsodQkubkHMimPAVSMjn1p+u+JrfVI2Y6UYLp3DPKt0xUkHJ+XHGaz/FOsNrutzam1uLcyhRsDbsYGOuBXFi54LkkqK10tv537eQ1fqZlLSUdq8gsASpBBII6EV6j8N/iCyGLSdckJXhYbg9vQN/jXltem/C/wACNctFrOsR4hHzQQMv3vRj7V7eQvF/WUsN8+1vMidranrykMoYEEHkEUtIo2gAdBS1+qo5QooooAKKKKACiiigAooooAKKKKACiijNABRRRQAUUUUAFFFFAC0UUUAIaWkNLQAGkpTSUABooNFABRRRQAdqKKKACiiigAooooAKKKKACiiigApCcUZryv43fEJdDtX0LSpM6lMn7x1P+pU/1NZVq0aUHKR24DAVsfXjRoq7f4eZsan8UPDtj4vTQJJTjlZLkcoj9lP+Nd3G6uiurBlIyCDwRXxE7M7mR2LOxyzE5JNev/Bn4mtp7xaBr0zPasdsFw5yYj6H2rzMNmfPNxqadj7LOeDfq+GVXCvmcV7y7+a/yPfyM14T8dPhR9pE3iXw3b4mAL3Vqv8AF/tKPX2r3SN0kUOjBlIyCDkEU5gCMGvoMLiqmGqc9N/8E/OcRhoV4OE0fAzKVYqykEcEEciivoT46fCgXQm8SeG4As33rq1Rfv8Aqy+/tXz2QVYqwII4IPavu8HjKeLp88Pmj4/FYWeHnyyCob2GOe2eKbiNhyfSpqwvGFxJFZJEhIEjfMR6VriKip0pSa0M6EHOooo55ZZNO1BvsdwJMcAqMg0t9fz6hPGLx9iKcYVen4VteD7WBrRrllVpN5UZGcAVP4osbdrB7kIqSR85A6+1eIsJVdDnUtN7HrvEU1X5GtdrmhpEdrHYRratuj/vepq5XMeCpX3zQ5JTAIHpXT17GDqqpRUkrHl4qm6dVpu4UUUV0nOFFFFABRRRQAUmKWigAooooAfB/r4/98fzr7zg/wBRH/uj+VfBkH+vj/3x/OvvOD/UR/7o/lXzHEe9P5/ofQZH9v5Dz0r5l8S/8jFqH/Xw/wDOvpo9K+ZfEv8AyMOof9fD/wA6/JeMP4NP1Z9NRM80opDQK+CNxe9FJS96ACiiigAopDRTjugO58VeEPO1a7k0oWlnZ2kMJlEjlQC4696y08FatJqAs0ltGzbG5SXzD5boOuDj3rT8Q+LdN1DT9ZggjuVa9jt1i3IAAY/vZ5rU8H6xZahDBahZ/wDQNEniuMgDOSD8v4V9K8PgK+I5YvfXfz2+7UzvJI4y/wDDV9aJazCa1uIbmUQrLC5ZVfPQ8cVLL4U1GN9WV5rVf7LKLcEscfN0I45qzd67plvotlpWlR3MkUN4LyR5wFJYfwgDNaer+KdDuLHxB9mjvRc6uiZDoNiMvbOelcioYHW8tvPye3fWw7yMnxx4dt9Bez+zXkcwmgR3XcS24jkjj7vpXN10Hi/VtP1iLT57cXCXUFslvKjqNmFHBBz/AErn68/Hey9u/ZfCOOwtJRRXIUFFJ3r034YeAzcmLWtZiHk/eggYfe/2m9vau3AYCrjaqp01/wAAmUkkHww8BtcNHrOswlYlIaCBh97/AGmHp7V66oCqFUYA6ClVQoCqAAOgFBOK/U8uy6lgaSp09+r7nNKV9wJAGa4+6+IOiQ+J10VpMr91rgH5Ff8Au1zHxT8feX5mi6LL85BWedT93/ZWvJOSdxJJ65z3r1oU77nzGZZ57KoqdHW2/wDkfWKMGUFTkHoadXlXwi8becqaDq0xMoGLaVj94f3T7+leqVnKLi7Ht4PFwxVNVIC0UUVJ1BRRRQAUDrRQOtABRRRQAUUUUAFFFFAB2ooooAKKKKAFooo7UAJS0lL3oADSUppKACiigUAFFB60UAHaijtRQAUUUUAFFFFABR2oo7UAFIaWszxJrNnoOj3GqXz7YYVyR3Y9gPek2krsunCVSShFXbOd+K3jS38I6IWjZX1CcFbeL3/vH2FfLV9dXF9eS3l1K0s8rFndjyTWp4z8RX3ifXp9TvJCdzERJniNOwFYtfL43FvET02R+08OZHDK8P738SW7/QMcUUvakriPoj1/4M/E1tOeLQfEE+bI4W3uG6xn+6favfo3WRQyMGUjIIOQRXxFXr3wd+J50sx6H4hnZrMnEFwxyYvZv9mvZwGPtanUfoz874o4W5r4vCLXrFfmv8j6BI4rwr46fCgXKzeJPDVvicAvdWqD7/qyj19q9GuviV4Ktwc67byEdQhyax7v4zeC4W2h72bJx+7hBH869/DZmsJUU4TX3n59VyDF4uHK6MvuZ8msrKxVgQRwQRyKoa1YLqFp5WcOvKH3r6O+M/wvj1OyPi3wvb+XI6CW5tAuNw67lA7+1eAMpVirAgg4IPY199hsTSx9G8fmj4LEYergqtpbo4u2OraPKyrC2D1G3KmlurjVtW2xGBgufuquB+tdnQeaz/s525ed8vY0+vK/NyK/czNA0z+z7c7iGlf7x9PatOiiu+nTjTiox2OKpUlUk5S3CiiirICiikzQAtFWNOsb3UbpbaxtZbmVzhVjXJJr03wv8DPFWqKs2py2+lQntJl5Mf7oxj8656+Lo0F+8lY2pYerWdoRueU0+GOWZtsMUkreiKSf0r6i8OfAvwhp4V9Q+0anL3Ej7Uz7AYrvtK8L+HtKA/s/RrG3I6MkK7vz615FbiCjH+HFv8D06WS1ZfG7Hx5pfgvxZqYBsfD9/MPXy9v88V0th8GPHl3jOnw22f8AntLtx+QNfWuOKMV58+IK7+GKR3QyWivibZ8y2PwD8VmRGub2wiAIJ2uW/wAK+mIhtiVfQAU6gV5mLx1XFW9p0O/DYSnhr8nUD0ryDXfhjrV1qdzdW91bMJZGcBjjGTXsFFeJj8toY+KjWWx2Rk47Hgt18NvFMAJFtDL/ANc5M/0rGvfC/iGzBNxpF0gHfbn+VfSVFeHV4Rwsvgk1+Jaqs+WJI5YjiWOSM+jKR/OmV9O32k6ZfAi7sbabPUvGCfzrl9Y+Gnhu9Ba3iks5D3ibjP0Oa8jEcI4iGtKal+Baqo8Kpa7/AFr4WazahpNPuILyMDO05V/oB3riNRsL3T5jDe2ssEg6h1xXz2Ky/E4V/vYNFqSZWpaSiuIoWnRSzQljFK8ZYbW2MRkeh9qbSd6abTugCilpBSAKD0paQ0AFFFBoA6b4X2dnfeM7O3vYxInzMFPQsBkZr6EUBVCqAAOgFfO/w1m8nxtprZxmTbz7jFfRGcCv0ThHl+qy01uc9XcCcDJ4FeUfFPx95fmaLos3z/dnnU9P9kUfFPx9s8zRdFl+fBWedT0/2RXknUkk5JOTmvsqdPqz5HOM4tejRfqw6nPX3pTSZorc+UFjZ45VkRirKcqQeQa96+FvjBdf077HeSAajAPm/wCmi/3h/WvBat6NqN1pOpw6hZyFJYmBB9R3B9qiceZHoZbj5YOqpdHufU9FY/hLXbbxBosOoW/BYYkTPKN3FbFcrVj9BpzjUipRejCiiigsKBRRQAUUUUAFFFFABRRRQAUUUUAFFFFAC0UUUAJRR2paAEoHWlNJQAGiiigAooooAKKO1FABRRRQAUUUUAFFFIaABmCgknAHWvmv46+NG17Wzo9jJnT7NsEqeJJPX8K9N+OnjD/hH/D39nWcm2/vlKoVPKJ3avmfksSeuc14uaYq37qL9T9F4LyXmf16qv8AD/mApaKK8M/SgooooEBpO9LQaAExU1jCbi9ghXrJIqj8TUVafhTyh4n0vz3VIvtce9mOABuGSaqCvJIyxEuWlKS6Jn2JZRhLKGNeAI1A/KvEvjn8KRdCbxJ4at8XAy91aoPv+rKPX2r3GBlaJCjBlKjBHQinkZr7zCYqphZqcP8Ahz+cMVh4YiLjM+BmDKxVlKsDggjBBoFfQvxz+E63SzeJPDduqTqN1zaoMBx3ZR6189FWVirAhgcEHsa+7weMp4unzw+a7Hx2Kws8PPlkFFFFdZzBRToo5JpUhhRpJHO1VUZJPpXtHw1+B13fiPUfFbNa2x+ZbRDiRv8AePb+dc2JxdLDR5qjN6GGqV5Wgjynw74f1nxDerZ6Pp811ITyVX5V9yewr27wR8A7eMR3Xiq8MzdTawHCj2LdT+GK9m0DQ9K0GwWx0mxhtIFH3UXGfcnufetGvlcXnlaq+Wl7q/E+iw2UU6etTV/gZug6DpGhWq22k2EFpGAAfLQAt9T1NaWKWivFlJyd2z1oxUVZISloopDCiiigAooooAKKKKACiiigAooooAKrX9hZ6hAYLy3injP8LqDVmiplCMlaSA818S/CyxuA82iztay9RE/zIfYdxXmGu6Dq2iT+VqNnJF6PjKN9DX0xUF/Z2t9bNb3cCTRMMFXGRXzeYcM4bEJyo+7L8PuNI1Gj5cpa9T8ZfC/G+88Pt6lrZz/6Ca8vuYJradoLiJ4pUOGVhgg18JjstxGBny1Y/PobxkpbEdFHFArgKCig16b8MPAf2gx6zrUP7rhoIG/i/wBph6e1d2AwFXHVVTpr18iZSSRB8Pvh3/adr/aOtiSKFx+5iHDEf3jXSXHwo0GQ5iuryL6EH+Yr0BVCjA4HYUE456V+j4fIMFTpKnKCk+5zuo7nnOm/DG303V7XUINVlIt5Vk2ug5wckVnfFPx9s83RdFl+flZ51PT/AGRSfFTx9t83RNFm+blZ51PT/ZU15L1OScnua9bAZbQwafso2TPlM5zlu9Gi/Vh9eaztf1i10Wz+0XW4gnaqqOWNaVUda0y11az+y3akx7g3B5BFeiz5ak48659jiLj4g3jOfsunRhP9sk/yq7onj2G4uEh1C3EG7gSKflB9xXU2mj6ZawiGGxgVMc/ICT9fWvOfiPpdrp+rRvaxrGkybigGADUO61PXofVMTL2UYW8z1NWDKGUggjII70uKxvBU0k/hiykkJ3bCvPoDgVtVaPIqw5JuPY6r4aeKH8Oa2BKxNlcELMPT0b8K+hY3WSNXQhlYZBHQivk/tXtHwV8UG+sTod5ITcW4zCxP3k9PwrKrHqj6PIMfyv6vN6PY9LopBS1gfXBQOtFA60AFFFFACUtFFACUtFFABRR2ooAKKKKAFoooNACGlpKWgANJSmkoADRSmkoADRQaKACijtRQAUUUUAFFFFABVbU7y30+wmvbqQRwwoXdj2Aqwa8X/aO8VeVaQ+GLSQiSUiS5IPRey/jWGIrKjTc2ejlWXzzDFQoR67+S6nknjjxDceJ/ElzqlwWCuxESE/cQdBWJSUHrXyU5OcnKW5+8UKMKFONOCskrC0UnOaP0qbGt0KaDSdqKAFoNJSmgAoopKAPXvgz8TG0x4tB16ctZk7YLh25iPZT7fyr3+J0kRXRgysMgg5BFfEVevfBr4mvpjxaDr05NkcLbzt/yyPoT6V7OAx9rU6nyPzzijhfnvi8Iteq/VH0CRmvDPjn8KBeCbxJ4btwLnl7q1Rfv/wC0vv7V7jE6yIHRgysMgg5BFOIr6XC4qphqinBn5bicNCvDkmj4GYFWKspVgcEHqDW14Q8Max4q1RdP0i1aV/43x8kY9Sa+gfiP8F7LxDr8OqaTPHYebIPtqY4Yd2X3r0Twf4Z0nwtpEem6TbiKNR87n70jerHua+lr59TVJOmvef4Hg0cnm6rVR+6vxOa+GXwv0XwdAs7ol9qZA3XLp90+iDtXf44paK+Wq1p1pOU3dn0NKlClHlgrIKKKKzNAooooAKKKKACiiigAooooAKKKKACiiigAooooAKKKKACiiigArnfGHhLTPEdsRcRiK5AxHOo+Zfr6iuiorGvQp14OFRXTGnY+bfFXhvUvDt4YbyItET+7mUfK4rF719Qatp1nqtk9nfQrLC45B/mK4bQPhjZ2GvPeXU/2m1jYNbxH1/2vpXwuN4Vqquvq+sX36Gyq6amP8MPAZnMetazD+66wW7D73+0a9cVQoAAwBQoCgADA9KCcCvsMuy6lgaSp016vuZSlzagTgZryj4p+P9vm6Lok3zcrPOp6f7IpPin4+2+bomizfN92ede3+yteS9+eTXrU6fVnyecZxa9Gi/V/5B3yc0ooorc+UCiiormeK2haaeRY40GWZjgCgaTbsguZo7eB5pmCRoMsSegrybW7qfxR4mC2qMVJ8uMeig9TVzxRr134ivl07TUc2+7CqOsh9T7V1/g/w5DotuJZcPeOPnb+6PQVm/ePZowWBp+0n8b2Rs6XaJY6fBaR/diQLn1Pc1aptOrQ8eTcm2wq5omo3Gk6tb6jbHEkLhh7juKp0hoCEnGSktz6j8P6nBrGkW2oW7ZSZA2M9D3FaFeM/A7xD9nvpNBuZMRzZeDJ4Ddx+NeyiuSUbM/RcuxaxVBVOvX1FoooFSdwUUUUAFFFFABRRRQAUUUUAFFFFAC0UUUAJS0hpaAA0lKaSgANFBooAKKKKADtRR2ooAKKKKACiikNAFPWtQt9L0q51C6cJDbxmRifavj7xPq0+u6/earcFt08pYAnO1ew/AV7Z+0l4j+y6Tb+HoHHmXR8yYDqEHT8+a8BFfP5rX5pqmuh+qcD5Z7LDyxU1rLRen/BFq/4di87xBp8IwS9zGvPTlhVCrWkXh0/VrS/EYkNtMsoQnAbac4ry4NKSufa11KVKSjvZntPizS7PUPFln4iFtCLLTDMl2AnG6EArn8awfiF4ctdU8WanrNxd/YdLt7OCaRootzZfO1QvFcrd+OtSuNO12xWFI4tXn858MSYuckD1zVm5+IE11d3ButJglsrq0itp7YyHDeX91t2OD+FenOvQmmn1PjaGV5nh5RlH7KtuttH167pehdsfh1b3eo2/l6y5026sJLyC5EPzEIRlSufemab4ThtvEHhe60vVfPtdWkYRSy24yjLwcpnBFVrf4h3cGoLNHpsC2sVjJZQWyuQsSvjJzjk8VT07xnNZxeG41sI3GhSO6ZkI87d2PHFZKWGW39bf8E7HRziSak7pq1tO0vxvy+R0GpaB4fTwJql7cTStqSa09uZ0gUfMCcIOeFPX2qk/gCzF6+irrTHXUtftBt/I/dj5d23dnOce1ZTeL2k0jVNNuNNilivr5r5D5hBhkJ7cc4q7L8QJ3dr4aTarq7W32c328524xnbjrj3oc8O9/6/4IoYfNaSai3q31XZW+W90ip4n8L6fovh3TNQOrPLeahbpOlt5WMKevOe1crWz4l1+TW4NJhkt1h/s6zW1Uq2d4BzuPpWPXJWcHP3Nj3suhiI0F9Yd5a9u+m3kJQaWjFZHceufBn4mPpjxaBr0zNZs2ILh2yYif4T/s/yr6AidZI1eNgysMgg8EV8ieAfCl74s12OwtlZYVO6ebHCL/jX1joenQaTpFtptsWMNvGI1LHJIFfR5ZUqzp+9stj8k4ywmDoYpSoO03rJdPX59i5S0UV6Z8YFFFFABRRRQAUUUUAFFFFABRRRQAUUUUAFFFFABRRRQAUUUUAFFFFABSUtFABRRRQAUlLRQAh6GvJvin4+2+Zomiy88rPcKen+yK9VuYUngeGTlHUqR7Gvnj4h+FLjwzqxC7pLKYloZDz/AMBPuK0ppX1PEzytXp0P3Wz3ZzA55OT9aU0lLXSfChRRRQAVyXxD03V9UjtodNjMkQLGVQ4UZ4x1P1rraDSaubUKzozU0tjyW38J+KLd/MgtWjbGMrMoP86sf2D40/6eP/Agf416lRip5Ed7zapLeKMHwTaalZ6U8eq7/P8AMJG59xxj1reooqkedVqOpNyfUSlpKWmQSWdxNZ3cV1bsUlicOp9xX034Y1WHWtEttQhbIlQbh6N3FfL5r1P4D655c1zoUz8P+9gB9e4/z6VlVjdXPdyDF+yr+zltL8z2CgdaQUtc59uFFFFABRRRQAUUUUAFFFFABRRRQAtFFHagBDS0lLQAGkpTSUABooooAKBRRQAdqKKKACiiigApkzrHG0jHCqCSfanVxfxm17+wfA13LG2Li4/cRY6gnvUVJqEHJ9DowmHlia8KMd5Ox87/ABI11/EXjG+1AsTFv8uEZ4CLwMfXrXOmkHSlr46c3OTk+p/QGGoRw9KNKG0VYKQ0tIak2PX9K8PWB0XwmIvCltfpqMBe/umB3R8jnPQcEn8K5D/hC5NS1K/k0m6t49LiujBBPcMQHbsowDV5PHUdunhFbRrpV0mExXsZ4WQEjOBnngHrVvSvHOk2dnf6Xbvf6fZvfNdWs0ESM43DlWVuP1r1JPDzsm/6sfFU45ph+ecItt33u9OZ6211ta1uhztr4I1eSO+luZbWyispvIkkncgF+uBgGqV74bvrWw0q9klgaLVJGjg2sSQVYKc8dMmun8N+MdNsNS1G+1C81O8+1SFnhkiRknGMAt/dP0qODxP4cvtF0y11a2vIpNMu3lt0t1BVkZt2CT0xisfZ0GtHr/X6HofXMzjP3oXWmy8nt13sWLrwbDp/hK8s7/7Gmpw61Fam8ydqoyZIzjpz6VV8UeAWt/Gy+H9FvIJy8YcB3O6IBQWL8e+eM1P4z8baXrGmarb2sVyJLrVYr2PeoACKgBB565FQ6x4n0TUPG0PiSG51SyleJfOMUakxuqgDbzyOO9aVPq70Xl+px4WWaRbqTurqWlrq9o20+85HW9NbSr42rXVtdEDO+BiV+nIBqlXRfEDW7DXtcW80+1MKLEqO7KFaVh1cgcA1ztcFVRU2o7H1GDnUnQjKqrStqFWtJsLrVdSg0+yj8y4ncIi+9VDX0H+z/wCCv7N07/hI9Qi/0q6UfZ1ZeY09fqa2wuHdeoo9OpwZ5m0Mswrqv4tku7O2+HXhO08J+H4rGFQ1w3z3EuOXb/CumFApa+rhBQiox2Pw6vXqYipKrUd5PcKKKKoyCiijtQAUUUUAFFFFABRRRQAUUUUAFFFFABRRRQAUUUUAFFFFABRRRQAUdqKKACiiigAooooAKy/E2i2mu6TNYXaAq4O1sco3YitSkNCZM4RnFxktGfLviHSLrQ9Xm068XEkZ4bsw7EVQr3n4s+FRrmjNe2seb+1XcuOrr3WvBsEHBGCOorqhLmR+e5ngXg6zj0ewUUUVZ5wUGiigANFPto0luoopH8tHcKzYztBPWukbwhJ/wmf9gLd5i8vzvtPl/wDLPbndjP8AWldG1OhOorxXkcxRWnrmlx2N5Db2Vw96JUDqVhKk89AO/wCFUvsd55/2f7JP53/PPyzu/LrRcmVKUXytENFTG0ulmMBtZhLjOzyzux9KbcQXFuwW4glhJGQJEKkj8aZPK+xHV7w/qMmk61aajGSDBKGOO69x+VUBQ3SkwhNwkpLdH1XYXEd3ZxXURBSVA6496sDrXB/BTV/t/hUWcjZms22EZ/hPT+td4K5GrOx+l4Wuq9GNRdQooopHQFFFFABRRRQAUUUUAFFFFAC0UUGgBDS96Sl70ABpKU0lAAaKDQKACig0UAFFFFABRRRQAhr5+/aW1v7TrllosbZS2QySf7zdj+A/Wvf5XWOJ5HOFUFifYV8fePtUbWPGWqagxyJLhgpz/CDgfoK8zNKvLS5e59nwTgvbY51mtIL8Xp/mYYpTQKDXzh+thQaKKAExQRS96KAEpaKDQAUUUGgAoo7UAE4A5J6UAdf8JPCx8U+K4YJkJsrf97cHsQD938a+rII0hiWKNQqIAqgdgK4n4L+GP+Ec8Hw+dHtvLvE02RyM9F/Cu5FfUYDD+xpa7s/FeJ82eYYx8r9yOi/Vi0UUV3HzYUUUUAFFFFABRRRQAUUUUAFFFFABRRRQAUUUUAFFFFACUtFFABRRRQAUUUUAFFFFABRRRQAUUUUAFFFFACMMivBfi94b/sXXvt1vGFtL0lgB0V+4r3s1g+N9Dj1/w9cWLKPN27oW/uuOlXCXKzzc0waxVBrqtj5qpRSyxyRStFKpR0JVlPUGkFdR+etWCkNLSGgQHpxxXpsupWy+Cf8AhJPNRdRayXT0XcCwOTyR16YritX8N6ppenWd/cRoYbz/AFWxsn6H061PeeD9Ys5oIrhbdHngM6gyYwoGSD7+1S7M9HD+3w/NaHT7uzOwnupIvEnhyWzjtrp00dFdHkC4HfB7N6Vau0to21S00fVA2tSpG0ck8oLIveMP615IMe1KBkhRjJ4pchazJ6+7/VrHr+jXUMWuaHbajcwTavDbT/apgwIClflVm7muR8SXbah8P9Ju7uYT3ovJYy7EbwgzgfSuX1Oxl0+8a0uPLLqATsYMORnrVb8qFEVbHylB03H+tP8AIUUGgEUtWeYdx8FNUNj4tFm7ERXkZTHbcOQf517yK+VtMunsdRtryNsNDIr8egPNfUdhOt1Zw3KEFZY1cY9xmueqtbn2XDuI5qMqb6E9FFFZH0YUUUUAFFFFABRRRQAUUUUAKaKKKAENLSUtABSUppKAA0UppKACgUHrRQAUUUUAFFFFAHNfEzVP7I8D6peg4cQlU9yeK+ROSckkn1NfQ/7S2peR4UtNNVsPdXG76qo5/mK+eB0r53NZ3qqPY/WeBsL7PAyqv7T/AAQtBooryz7UT61ntrOlK5Vr+EEcferQPNcrL4PSSVn+2EbjnG2tqUabvzuxwY6riqaX1eCl3ubX9t6T/wBBCD/vqlTWdKdwiX0LMxAADdTXPXPhOG3t3mkviERSx+WsTw7aNeazDGudqtvLY6AGumOGoyi5RlseNUzbH0qsKVSmryPTKKKDXAfUBQaKDQAdq7D4P+Hv+Ei8a2sUke61tiJpvTA6D8TXH9q+iv2cdBNh4Xl1aVMS3z/LkchF6fn1rswNH2tZLojwOJsw+o5fOSfvS0Xz/wCAepoAqgAYA4Ap1FFfVH4gFFFFABRQKKACiiigAooooAKKKKACiiigAooooAKKKKACiiigAooooAKKKKACiiigAooooAKKKKACiiigAooooAKSlooA8G+M+hjTPE322GMLBeLv4HR+9cKK+gfi7pA1TwdcSKuZbT98n0HX9K+fhXTTd0fA51hfYYl22eotNboad2pprQ8k9qlt7S/WDR7pgqWdlbXsYPou4t/So7V7fXRpN9d28U6y2t8V3oGGFPy9fTNeRvqF+8nmte3DSbPL3GQ52f3c+ntVjTJ9cnkitNNnvnZFYRxwu3yg/ewB0B71nyHtxzRN25P66HXeGrODUPBb29pZwwXqRvJLNcwBlmX/AGX/AISOlPms7e88ExS2NlDam2jQ3KzwDfISfvI/fPpXIX39v6ZbDT7x7+1gccQO7KhH06VWl1LUZbVLWW+uXgTG2NpSVXHTA6U+VmH1yEVyyjrax6Zr2n2lle6/eabpdrPewNAsUBhDKqFRuYJ060osdPha6vpNLtFu/wCwmuZrdoxsjlB447V5ta3+sS6kJbe9vXvZiEDpK3mP2Az1NNubrVbe8uY7i4u47hwYrgO5DMO6t6/SlyGn9oU783Jp/X4m/wCPYbdtO8P6lFbQ2819ZmSdYk2qWBHQVyg61LPc3E8cUc1xJJHCu2JWckIPQDtUQq0rI83EVFVnzJWA19CfCPUf7Q8F2u5tz25MLH3HP9a+fDXrP7P18fL1LT2bgFJEH1yD/IVFRaHqZBW5MUo91Y9ZooFFcx90FFFFABRRRQAUUUUAFFFFAC0UUUAJS0naloADSUppKAA0UGigANFFFABRRRQAUhpaQ9KAPnj9pjUGm8VWWndVt7fzPxYnP8q8n7V2nxsvPtnxH1I5ysRWNT7AZ/mTXGV8ljJ81eTP3bh+h7DLaMfK/wB+ogpaKDXMewJQetKajnkSGJpZDhUXJPtQlcTairs5rx5qHl26WMbfNJ8z/SpvA9h9n083Tr88x49lrmkEmueIOckSP37KK9FhjWONY0XaqjAArvr/ALmkqa3e583lqeOxs8XL4Y6IdS0UVwH0oGiig0AS2VtLeXkNpCu6SZwij1Jr7L8PafFpejWenQ/ct4VjX8BXzN8DtL/tT4h2W9N0dsGnJ9CvT9a+pxXvZRTtCU+5+X8eYznr08Ovsq7+YtFFFewfAhRRRQAUUUUAFFFFAHnfxw+Kmn/CvStO1DUdJu9SW/uGgRLd1UqQu7J3Vww/aQkIB/4VX4uwenypWJ+33/yKnhP/ALCr/wDouvo+yij+xw/u0/1a/wAI9KBnnugfFq11D4e6t4y1Dw1q+kQab9+2uVHmyfTFb3wo8dad8RPCMfiTTLW5tYHleExTj5lZcZ6dRzWv4rurHTfC+q397Zrc2lraSzzQbR+8RVLFcHjkDvXL/AjxloXjnwGus+HNEfRdPjuZLZbVlQYK7SSAnGDmgR31FeU3Pxz8JWHivxRoOrpPpx8PELLPIykXBIGBGo+YnmsDT/2mvCMmu2+napomtaPBcsFhvLuILG2e+OoFAHutFUNQ1axstEl1mW4DWMcPnGWMbgUxnIx1rxm7/aS0ONftVn4O8UXmmA83yWu2IL/e55xQB7rRXM/Drxv4f8e+H01rw9dieDdskQjDxP8A3WHY1jeO/ilovg/x1ovhXVbeZW1WB5lvC6rDCqnB3ZOaAO/orwfWP2nfCFjd5g0PXLzSxJsOpRw7Yfrzya9h8I+ItJ8VaBa65ol0l1ZXKbkdeo9QR2I9KANeivNfiV8aPB/gfUl0i6ln1HVmHFlZJ5kg+uOAfY1neBfjfZeJvE1poE3g/wAR6Nc3bEQveQYRsAnOR04FAGr8Svi3ofgXxdovhvUbG9uLjVmASSFRtjBYKCfXn0r0avLfjZ4+8L+CNf8AC0WveGm1e71K4aKynRIybZgyAnLcj746eldP8SvHmi+AdIi1DWhcuJ5fJgit4i7yPjoMdKAOrorwyL9pPw7BqMNvr3hfxFoVtMwWO7vIMRnPfjnFe2afeW1/Zw3tnOk9vOgkikQ5V1PIINAHlfwn+Kmq+Mfix408HXml2Vta+H5XSCaJmLygSlPmzx0GeK9br5k/Zn/5OW+LP/XxL/6UtX03QAUUUUAFFFFABRRRQAUUUUARXMSTwPDIoZHUqwPcGvmHxJYNpev31g2f3MzKPcZ4r6iNeGfHLTvsviqO9VQFuos8DuvB/nWtJ6nz3EVDmoKot0/zOApaKSug+LA12miM9p8Mr+9sd0d498sM0qfeWHH8s1xfJHHNaGi61qOjvI1jPtWUbZI2Xcjj3U8Gk9Tpw1VUp3ls00dbYeEodQl0m4uNWlvLO5ilkAwVYCPGVGemSapnSNI1Tw8NW0vTbmCSK9W3a280uZg2MYz0PNZN14r1qee0m+0JCbTPkLCgRVz14HrRdeKtauJIGNwkPkSeaiwxhF3/AN4gdTU2kdjr4WzXL/Wh2Nt4bsIJdP1O2tRZXFtqcMUsQufN4JGN390+1cZ45/5HLV/+vuT+dWZvGevTLtaaADzknO2FRl1OQTWLqF1NfX097csGmncySEDAJPXiiKaepGLxFGdPkpq2pBSUtFWeaFdp8GLwWvjSONjgXEbRY9+v9K4utbwbcfZPFemXGcbLhefrx/Wpkro6sFU9niIS80fTYpaQUtch+lhRRRQAUUUUAFFFFABRRRQAtFFFACdqWk7UtAAelJSmkoAKKDRQAUUUUAHaiiigApGOFJPAparam/l6bcyDjbEzfkDSbsioq7SPjzxfdNeeKNTuGPLXLj8AxH9KzKlvn829uJOu+Vm/Mmou1fGTd5Nn9D4eHJSjHskFFFFSahXMeOtQ8q0Wxjb55eW/3a6Yiql1pmn3UvmXFpFK+MbmGTWtGcYTUpHHj6FWvQlTpOzZheA9P8u3e+kX5pPlT6V1ApsMccMSxxKERRhVA4Ap9KrUdSbkx4HCxwlCNJdAooorM6wpDS0GgD2r9l/T83Gq6oQcBVgB9D1r3WvMf2cLP7P4Ea524+03DNn1xx/SvTq+qwEOXDxPw7iWv7bM6suzt9wUUUV2HhBRRRQAUUUUAFFFFAHzN+38C3hHwqoOCdUcA+n7uta3+D3xYa3jZfjXragoCB5h446Vk/t+HHhTwnn/AKCr/wDouvpOy/484f8Armv8qAPOG0DXfDXwK8S6X4i8RXPiC+GnXrm8nOXKmJsL+Fcl+wp/yQ0/9ha5/klerfFL/kmnif8A7BF1/wCimryj9hM/8WNP/YWuf5JQPocN4G8P6Z4g/ba8XjVLdbhLEyXcKNyvmKIlBI7/AHjXrX7WWh6fqfwN1+5urdGl0+EXNu20ZVwwH9a85+EhH/Dbfj//AK9Zv5wV6x+05x8A/GB/6cD/AOhrQBl/ALxFY2n7Nug654ju4obSGzcTSyn5QqyMoH5AVzyfGrxJ4nt5f+Fd/DC+1jTRmNLm7IhhlHT5T6Vx48Pa34n/AGGtEsNASSW5jYzvFH96SNZZdyj16j8q3vhj8ePC2mfD7S/DtroWqnxBZ2qW/wDZlvaHc8oGA3oAx5OfWgDC/YvutQX4o+P9Ou7NdO2nzZLFG3Lby+aQVB74xj8Kf+1tpdtrXx7+Guj3qlrW9KwTAHBKNcAGj9kY6n/wvP4hvrlstnqdxGJp7cHOx2mLED1xmrn7TBA/aX+E4/6eIv8A0pWgOp9C6n4b0e+8MT+HZLGFdOltzb+UEGAhGOBXzZ+x/rVxo/w8+JDRndFokrTW6HoMJK3/ALKK+qmPBr5a/YjtIdS0z4k6fPzFc3yRSD/ZYTA/zoA0/wBibQLLUvD2rfELUUF1rN/qEsPnScsirgkDPruH5V9I7VznaufXFfJvw61/Xf2edf1Twr4s0a+vfDd1Obi1v7SMuqE9/TkYyOvFew+EPjp4L8WeJbHQ9Bj1S7luyVEwtSIoyAT8zHp0oA80/bZ/5HD4Y/8AYQk/9GW9ez/Fr4h+F/h9pUN/r+Z7iR9tpaRKGmlb/ZH9a8X/AG2mA8YfDHPH/Exk/wDRlvT/ANqiz1TRfi54R+IFzpc2q+HdPCxzwIm8K4ZiSR7gj8qAKfxm8dfEDxb8MNZjm+E8tnoTWrSSXl7Nslt1A4kCeo9K9O/ZEuri8+Augy3Em91M0YP+ysrAD8hXD/Fj4xWXjz4ba1oXgHR9R1M3VjIt5cvAUhtocfMST1b0A9K7D9jVlb4A6IFYEiW4BAPQ+a1AHDfsz/8AJy3xZ/6+Jf8A0pavpuvmP9mc/wDGS/xZ/wCviT/0pavpygQUUUUAFFFFABRRRQAUUUUAFeafHyz8zQbO8A+aGfaT/skH+uK9Lrk/izbG68DX6gZZNrj2wwJqoO0kcOZU/aYWcfI+eO1Ie9KOlBFdZ+cHovhu4a88KWth4cv7a01OIP8AabeQYa5J6YPfgVS0LwLNqdhHfXktzHJcyuqLFFuCkHBLHsM5rI0TxFZ6VHbyw6HAb+3B2XRkOc/3iuOTU1t4tY6aLLUtPW9CSPJG4mMZQscnp1Gazs+h7Ea2Gko+11aXnb/hzQTRNDt/Al9PetML23vzA8qIDtYfwj/ZPWt2PQtHj8Q6NDpM0lvNPpjSlmgVlddv3iM/eNcRaeIFh0C+0ebT0ngupvOUmQgxvjAPTmtKy8cNbz6dcvpUUlzY2xtlk80jchGBkY7UNMuniMNpdLZdPMdpHhTTLnSdLvr3U54H1Kd4I0SIMA4bA/Cq1n4WiQ6tNqt81vaabOIJHiTczOTgYHpVeDxRJFp+j2Ys0I0y6a5Vt5/eEnODxxWv4e1abVb3WRLb2DWt9KJ5Le5uPLAbPBBxzim+Yzj9VqOMUtfn2/zMHxjo0eg619giuGuE8lJN7LgncM9Kx+9dH8SNQttS8VSzWrq8aRRxZX7pKjBx7VzlVHY4MUoKtJQ2uFSWUnlXsEv9yVW/I1HTT92mYxdmmfVthJ51lBN/z0jVvzFT1l+E5vP8NadJwc26D8gBWpXG9z9QpS5oJ+QUUUUiwooooAKKKKACiiigBaKKDQAhpaSigANApT0pKAA0UUUAFFFFABRR2ooAKzPFUnleG9Sf0tZP/QTWnVXVLOO/0+eylJCTRmNivUAipkm4uxpRko1IuW1z4oXOBS9q+iR8DfDOP+PzUP8Av4P8KX/hRvhn/n91D/vsf4V848rxHkfrq40yu27+4+dRSmvon/hRvhn/AJ/b/wD77H+FH/CjfDOP+P3UP++x/hR/ZeI7D/11yzu/uPnag19E/wDCjfDP/P7qH/fY/wAKbJ8EPC8aF3v75VAySZB/hSeWV0ruwf66ZZ3f3HzvS96+h4/gj4WkQOl9fMp6ESDB/Snf8KN8M/8AP7qH/fwf4ULLK71VgfGmWd39x87HpRX0T/wo3wz/AM/uof8AfY/wo/4Ub4Z/5/dQ/wC+x/hT/suv2D/XXK+7+4+dqQ19Ff8ACjfDP/P7qH/fY/wpD8DfDP8Az+ah/wB9j/Cj+y64f665X3f3HSfBW3Fv8N9KXGNyGTpjqc12dZ/h/S4dG0a10u2Z2htoxGhc8kD1rQr6GlHkgo9j8mxtZV8ROqurb+9hRRSVocwtFeafEn41+DfAXiNfD2sR6pcak0CzrDZWwkJVs46sOeDWFp/7Snw7muI4dQg1/Rd7bVfUbDy1z+DGgD2iiq+nXlrqFlDe2U8dxbTKHjkjbKsD3BqxQAUUUUAQXVpa3aqt1bQzhTlRLGGwfbNTDpS15f8AFL4sN4J+I3hTwiNEF6PEEiobj7Rs8jMgT7u07uueooA9OdVkRkkVWVhhlYZBHpTLW2t7WLyrW3igjznbGgUZ9cCpKWgCCOztI7l7qO1gSd/vSrGA7fU9TUk0UU0TRTRpJGwwyOoII9wafRQBHBDDBEsMEMcUa9ERQqj8BUUdhYxzefHZWyS/31iUN+eKs9qKAIY7W2jna4jt4Umf70ioAzfU9TSTWlrPNHNNawSSx/cd4wWX6E9Kes8LTNCs0bSqMsgYbgPUipKAEqG1tLW13/ZbWCDect5cYXcffHWoNf1S10TRL3WL5mW1soHuJioyQijJwPoK8dj/AGnfh/OQbTSfFV3FnmaDTg6L9TvoA9snghnTZPDHKvo6hh+tR29jZW5zb2dvCfWOJV/kK4/4c/FTwX4+kkh8PapvuouXtpl8uUD1x3/Cu4oAgubS1uWRrm1gmaM5QyRhip9s9KklijmQxyxpIp6qygg0+koAggs7OCJoobSCKNvvKkYAP1Ap9tb29tEIraCKGP8AuxoFH5CpaKAIIbS1hmkmhtYI5ZPvukYDN9SOtT0UUAFFFFABRRRQAUUUUAFFFFABWV4ti87wzqUeMk20mPrtNatQ3kCXNrLbyZ2SIUbHoRimtyKkeaDj3PlIcDBpTXt3/CpfD5JP2m95P98f4Un/AAqTw/8A8/V7/wB9j/Cuj2sT4j+wMX2X3niVFe3f8Kk0D/n6vf8Avsf4Uf8ACpPD/wDz9Xv/AH2P8KPaxF/YGM7L7zxCivYtY+EunDT5W026uPtQUmMSNlSfQ15DdW81rcyW9xG0UsbFXVhyDVRknscWLwFbCW9otxlJ9aByQAMk9q9T8H/C2G80lLvW5Z4ZpfmSOM42r7+9EpJbk4TBVcVLlpo8sFLXtv8AwqTw/wD8/V7/AN9j/Cj/AIVJoH/P1e/99/8A1qn2sT0P7AxnZfeeJUh6V7d/wqTw/wD8/V7/AN9j/Cg/CTw//wA/V7/32P8ACj2sRf2BjOy+86P4bSeb4J0x8g/uscexNdFWd4c0mDRNHg0y2Z3ihBClzk8kn+taNc73PtcPBwpRjLdJBRRRSNgooooAKKKKACiiigBaKKKAENL3pKXvQAGkpTSUAFFFFAAaKKO1AB2oo7UUAFFFQX8/2WzluNu7y1LY9cVM5KEXJ7IaTbsiaiuCHxFjxn+y3/7+j/Cl/wCFip/0Cm/7+/8A1q+f/wBa8q/5+/g/8j0v7Hxv8n5HeUtcF/wsWP8A6BTf9/f/AK1H/CxY/wDoFN/39/8ArUf615V/z9/B/wCQf2Pjf5PyO8avO/iD4k85m0myb5Af3rqep9KZq3jyW7sZLe1szbyOMeYXzge1cXySSSSTXy/EvFVOtS+r4OV093+h6+VZPOE/a11tsjs/h/4k+yyLpl7IfJYgRMT9w+n0r0dTwOa8Fz6da7HRfHU1nYpb3dobl04Dh8ZHvU8M8U06FL6vjJWS2f6DzbJ5VJ+1oLV7r9T0qiuD/wCFix/9Apv+/o/wo/4WLH/0Cm/7+/8A1q+q/wBa8q/5+/g/8jx/7Hxv8n5HeUVwf/CxY/8AoFN/39/+tSf8LFT/AKBTf9/f/rUf615V/wA/fwf+Qf2Pjf5PyO+oqnpF5/aGnQXgTYJUDbc5xVyvfp1I1IqcdmebKLi3FhRRRViPmDx1Gkn7d/hhJEV1Omx8MMj/AFc9eyfGzRPC+ofDfWv+EgtbNYEtHZJnRQyOFO3B9c4rwL436Xq+s/tkaJpuhaydF1GbS4hDeiLzPKIWYk7e+QCPxqf4t/C/4padpK63rXilfHGlWBE11p0itbh0HX5VPzYoGdx+xteahZfAJ77WFm+z21xPLb5BJMCop4z7hq9I+E/xE0H4laBPrfh+O8S1huDbsLqII24KG4AJ4wwrF8B+KtC8X/A641Tw9ZrY2a6dPD9lUACBljOV4+ufxrgf2Bv+SSan/wBhiT/0VHQB7D8TvHGj/D3wrJ4k11Lp7JJkhItow77mOBwSK09C16w1fwxZeI4XMNheWqXSNPhCsbKGG7sODXkn7bv/ACQi7/7CFt/6Ea4T47eJLzRf2VvAmlWUzwtrNna28jp12LCpK/jQI9L1T9oz4c2epPZWsup6r5bFZJrC0Msae5OeleTfG3xZoHjH44/CfVvD2oRXtt9qjVih5RvtKfKw7Gvob4YeAdA8HeDrDR7PTbUyLbqLiUxgtM+PmYkjnJr53+PfhXR/Dn7Tfw/vNItI7T+1L2CWeOJQqb1nVcgDgZzQM+s9RvbTTrKW9vrmK2togWklkbaqj1JryS5/aP8AhzHfG3t5NUvoVJV7u2sy8CY9WzxXKftoape3Vx4O8A21y8EOv3224KnG5Q6IAfbLg/hXtnhXwZ4b8OeH4dF07R7OO2jQK6mFT5hxyWJHP40Ac/afGHwXfeJdA0HTryW/m15Wa0lt0DRjaMkOc5U8eldN4y8V6D4Q0WTV/EGoQ2VqnGXPLH0UdzXzHqnhnTPC37bnhyz0eEW9rdD7Z5K8JG7xyBgo7D5ah+M3jPQrn9puK08ZR3154f8ADsQ2WVpbmbfNgN8yZGRyMn2FAHrVh+0h8O7i+S3uRrGnQuwVLu8sjHA2emGzXoninxZpnh/wnL4mmW4vrCOMSD7FH5rup6FQOteFeOfjP8IPFHhK80C68N+IPKlhKxY0THltj5SuDx+Fb/7FeqahqnwifT9WimP9m3jW8YnQglNoYde3zYoA8f8Agx8X9L8P/F7xx4i1a18RXtnqkjfZIYbdppYV85mAZSfk4OP0r6/8H6/a+J/D1nrljBdQW90m9EuY9kij3XtXzp+zFBC/7RXxVR4kZVuJNoKggf6S1fUEaKihUUKB0AGKAZynxm/5JH4t/wCwPdf+imrzf9iW2t5PgVbtJBE7Nf3AYsgJI3CvSPjN/wAkj8W/9ge6/wDRTV81/s1eM/iVofwug07wv8O5tdsGu5mjvUmCqHJG4MD6UCRr/HrTbPwX+0d4A1zw1bx2l1qcwjuooFCKR5ioSQPUOfyr3vxx8QdC8IeINC0TVVu/tOtySJatFGGRSmM7ySMD5hXlXgX4Y+OfFPxQtviR8UZLS3msRix022OVTGcZ9MZ+pPesD9uFZpfE/wAPIbeZoJJ7i4gEinBUO0Kn9DQM9g8P/GLwV4g+ID+CtGvJb3UER2aWJMwjacEbs9fwpPHvxm8CeDb86bqOpPdaiv3rOyTzZV+oFZvibw/4d+E3wc1nVPD2kWkF5punuVu/KDTM5wCxc/N1Oetcr+yF4I0pvAMfjrVreLUdb1uSSWS5uFEjKocjAz05BP40Adl4L+Ofw/8AFGoppkWoT6ZfyECO21KLyHc+2eK9LlljiiaWWRURQWZmOAB6k14r+1b4A0XV/hnqPiSGzhtNW0SFryC5iUIxC8lTjr0HWvMfib8TNY1D9lfwqwuZEvNcnNjcTjhmWI4bn/axQB7B4i/aE+Hek38tjb3N/rM0TbZBplsZgp785Fdf8N/H+g+PtOub3QTdbLaQRzJcQmN0YjIGPpVX4VfD3w94J8JWOmWOm23nrCv2i4aMM8r4+YliM9c8VnfHnWF8EfCHxDrGjwwWVyYRGjxRhcO52BuO4zQBW8bfHTwL4W1eXSJJr7Vb+E4mg0y3M7RH/awa2/hv8UPCHj4TR6Dfn7VB/rbSdfLmQepX0r56+AnxS+GHgjwVbpqGj6/d67d/vtQvF0rzd8h5IVyeVFZfiPx14d1T9oLwf4q8AaTq1iZJ1tdSEtgYFcO4UHAyDwxz9BQFj6y8a+KtC8HaHJrPiDUIrKzjIG5zyxPQAdzXD+Evjx4G8Sa/a6LaDVba5u5PLtmurMokx/2T3rk/2yfC/iHWtG8P6zo9lJqVno94Z72yTnzFyCGx3ACkf8CrpvhR8UPhv46ntLKxtLfTtbtVBjsrm2WOSJgMHyz7fhQI9C8YeJtF8J6HNrWvX0VlZRfedz1PYAdzXn/hj4++BNf1610e2Gq2815KIraS5sykczHptbPNc9+2V4V8ReIvB+kXuh2sl9Dpd7593ZpyZE4wcd8YP/fVbHwl+KXw38bSWOlw2NtpWt2yqY7G6tlR43A/5Zk+n4GgD2ClpBS0AFFFVtUulsdNub1lLLBE0hA6kKM4oSuBZorwdv2irYMR/wAIrOcH/n7H/wATR/w0Xb/9CrN/4Fj/AOJrt/s7E/ymPt4dz3iivB/+Gi7b/oVZv/Asf/E0f8NF2/8A0Ks3/gWP/iaP7OxP8oe3p9z3ivOPi54MGqWz61psf+mxL+9jUf61R/WuO/4aLtv+hVm/8Cx/8TSH9oq1P/Mqz/8AgWP/AImnHAYlP4TnxUaGJpunM1fhF4KNzKuuarCREh/0eJ1+8f7xr2MV4Mn7RFoihV8JyqAMAC7GB/47Tv8Ahou2/wChVm/8Cx/8TTlgMTJ/CRgqVDCUuSL9T3iivB/+Gi7b/oVZv/Asf/E0f8NF23/Qqzf+BY/+Jqf7OxP8p1+3p9z3igV4P/w0Xbf9CrN/4Fj/AOJo/wCGi7b/AKFWf/wLH/xNH9nYn+UPb0+57xRWF4D8QDxT4UsteW1a0F0rMImbcVwxHX8K3a45RcW0zVO4UUUUhhRRRQAUUUUAFFFFAC0HpRRQAhpaSloADSUppBQAGig0UAFHaiigA7UUUUAFVNXXzNMul9Ym/lVuo7pd1rKnqhH6VnWjzU5LyKg7STPBh05pafcrsuZU/uuR+tMr+d5x5ZNH6dF3SYUUUVJQUCigUAFFBooAKKKKACiig0AeveApPM8LWh9AV/I1vVyXwun8zQHi/wCeUpH5811tfvOR1fa5fRl/dR+cY+HJiakfNhRRRXqnIfKHxb1vTfDf7auga5rV0tpp9tpkRlnf7q5SYD9SK7X4p/H/AMHt4VvNM8KPN4h1S/he3hitYyyjeNuSfxr2LWvC/hvWpvO1jQdM1CTAXfc2ySHA6DJHuadpHhnw7o7h9J0PTbBgODb2yRkfkKB3PMv2bfAGpeFfgdJoOqqYL7U/OmlibrEZECBT+AB/GvI/2fviBZfBjV9f8A+OLe50+2F88tvcmMlS3C8+xVVINfX9ZWt+HdA1wqdZ0XT9RKfd+026ybfpuFAHy5+078To/iH4Bu9K8HaZe3WjWUiXGo6lLEUjUryir6966b4neB9Q8a/sr+D20eA3Go6Xp1pdQxKMlx5ShgPfFfQEmg6LJpL6Q+kWLac33rUwKYj9VxirlnbW9naRWtpBHBbwoEiijUKqKBgAAdAKBHh3w1/aJ8HXXha2t/FdzNo+tWsQiuYZ4z+8dRgle5zjpXlXxO8WXXjv47fD7xHb6VdWegxapBa6fPcJsa4/fKWbB6DIr6yvfCnhi+vvt154e0u4us7vOltUZ8+uSM1ZvtD0W+ktJLzSbK5ezYPatLArGFh0KZHyn6UDPFf2wfCGs6to+ieMPD9s9zqHh2584xIpLGPIYkY54Kj8K0/Cn7Rvw91Hw9Fdapfy6ZqCIBPZSoTJuA52j+IV6L8Q/GGk+B/DkmvayJzaxuqMIYy7/MccAenWvMZfih+z6zHWH/sR7z72f7PU3B79MZoA8msPE174u/bI8L65dabcWFtMv+gpOu13twkm1yO2Tmut+Mmn6p8NPjtb/FWDR31XQr+HyNSWOPc0Z4B4wewXB9jR8KY9R+KH7Q0/xNGmTWfh7TLb7Pp8k0e0yYyFAH0LZ9OK+mpI0kjaORFdGGGUjIIoA8jtvjl8HprFbj+0rWNyufIe2AlHsVr0TwTrWkeIvDttreiRlLG6BaPdF5bHBxyv4VEPBPg4XX2r/hFtF88/8tPsUe788VuxRxwxLFEioijCqowAKBHyP4F8U6b8Jv2kfHbeMfPs7XWJHeC4MZ24MhkH5g19W6DqtlrmjWmrabL51pdxLLC+MZUjIqDXPDfh/XGRta0TTtRKDCG6t1k2/TcOK0LS3t7S2jtrWGOCGNQqRxqFVQOwA6UAct8Z/wDkkfi3/sD3X/opq88/Yh5+A9r/ANhC5/8AQhXtd5bW95ay2t3DHPbzIUkikUMrqRggg9Qag0bSdL0WyFjpGnWun2oYsIbaJY0BPU4HFAFyvmL9tU/8Vt8Mc/8AQRf/ANGwV9PVmaxoOiaxNbzatpFjfyWrbrd7iBZDEcg5UkcHgdPSgCr4/wBBi8U+C9X8PTEBb+1eHJHAJHB/PFfO3wL+JX/Cp7ab4a/Eizu9NFhK5s71oz5ToT09gTkg5719S1R1jRtJ1iEQatplnfxDolxCsij8CKAPnT44fFiL4haT/wAK7+Gttdaxc6sRDdXUcZ8qOMnBGR1zWl8VfgxfP+zxpHhnRlS61bQCLlFVf9a55kC+5PSveNH0XR9GRo9J0uzsEYAFbeFYwcfQVoUAeCfC/wDaH8LS+HrbTvGks+h63aRrDci5QhZHUYLAn1x0rpPEeoeH/jh8LfEui+F7ppiqiJZJYtqmYDemM9RkDmu/1Xwt4a1afz9U0DTL6XrvuLZHbP1Iq9p2nWGnQ+Tp9lb2kX9yGMIPyFAHzX8EviroPg3QIvAPxI0ttG1LRh9mS4ntv3cqKcDLEdfzzXqvhj4p/DbxH4mtdB0G4ivby43NG8NsDGNozy3au31nQdD1kBdW0ix1AAYAuYFkx+YpNH8P6Fo4/wCJTo1hYcY/0e3WPj8BQBzXxD+J3hbwHqmn2PiOaeAXyuyTJEWRNuPvntnP6V87fE688O/ED44eDJvhXbh76C48zUb+0g2x7dykEkcEgBwT7ivrTVdK0zVbf7Pqen2t7D/cniDr+RqPRdD0bRImi0fSbLT426rbQLGD+AFAzm/iP8S/DPgG906DxFJcRJflwkscRdU24+8ewOf0r5x+M+oeGfiJ8U/B3/CrIRNrCXfmXuoWcG1NuV2lmHUjDZJ9a+uNT0zTtUg+z6lY215DnPlzxh1/I1Boug6JokbR6NpFjpyt95baBYwfyFAjSooooAKwPiJcraeBtanJxiylUHPcqQK368+/aCvvsPwu1IqwDzFI198sM/pmtaEeapFeZM3aLPkYdKKB0or7M8kKKKKACioZ7q3g/wBdMifU0yHULKZtsV1E59A1Tzxva47Ms0UCiqEFFFFABQelFIckYHJPSgD7N+DsLQ/DXRY25PkZ/Mk111Yvga3+y+D9Ih4GLOInjHVQa2q+Lqu82/M9aOyCiiisygooooAKKO1FABRRRQAtFFFACUd6KWgApBSmkoAKKKKACiiigAooooAKQ8ilpD0oA8Q1yHyNZu4j2lY/mc1Tre8fQeR4oufSTDj8v/rVg1/P2ZUfY4yrT7SZ+lYSftKEJeSCiiiuI6AJozVrSLX7dqlva4JDuA2PTvWn4i0iCK6tP7JjkeK5XCjO47geRmu2lgKtWhKvFaJ28znniacKqpy3Zg96UVv/ANgNbaFqN1fRgTw7PK2yAgZODkCqMeh6nJbCdbcYK7wu4bivrjrV1MrxMLLkbbV7dtba/cTDGUZX97ROxnUGtO30HVJ4Ipo4F2TDMZZwN3/16mHh+f8AsGXUXdEkSXYY2YDA7/j7VMMsxUk3yPa/yHLGUF9pb2Mag0dqDXCdJ3Hwnuttzd2h43KHH16V6JXj3ge7+x+JbZmOFkPln8a9gFfsHBeK9rlyp9Ytr9T4fPqXJinLuhaKKK+uPFCiiigAooooAKKKKACiikoAjureC6gaC4hjmicYZHUMCPcGuc/4V34C+1C6/wCEM8P+eOkv9nx7vzxXUUUARW1vDbQrDbwxxRIMKiLgAewFS0UUAFFFFABRRRQAUUUUAFFFFABRRRQAUUUUAFFFFABRRRQAUUUUAFFFFABRRQKAErxP9q/UvK8O6Xpathp7gysPVVBH8yK9sNfLP7TOsf2h8QBYo+6PT4RGPZm5YfpXfltPnxC8jHEStA8sooor6k80KRhlSOmaWigDl/8AhHLmeeSSe4ABY4zySKpaxosunxCdZBJHkAnGCDXS6vqsem+X5kTvvzjaRxXPanqs2rFbWGMRoTnDEcmvLr06EU4r4jqpym9ehq+Er2W5tXimYsYyMMepFblZug6eNPtCrMGkc5citKu6gpKmlLcwnZydgooorYgKs6VF5+q2cGM+ZPGmPqwFVq6T4X2X9ofELQ7TBIe7Un8Of6VFSXLByHFXaR9nadD9msLe36eVEqfkAKsUUV8U3c9cKKKSgBaKKKADtRRRQAUUUUALRRQelACGl70lL3oADSUppKAFNJQaKACiiigAoo7UUAFFFFAHm3xVt9mp211j/WR7fy//AF1xlemfFC183RI7gDJikH4A15nX4vxbh/Y5nN/zWZ95klX2mEiu2gUGig18yesa3hm+tdOuJ7yZh5yRHyFKkgsa19N8SWItbd7mCOKW2n3JHHHgFSME/rVKw02w/sK1vbi1ubiWedosRvjaB3xVXVtFeHVbu2sczR28fmOcgFV9/pX09GePwWHh7NJrtu9dU393Q8apHDYirLnun39NP1Ls95pcOj6rb299JcSXbKyAoRjDZxk1ZTWNLbUYdYa4kWWK3Ef2YIeSBjr0xWAmkai5tglszfaVLxYI+ZfX2rQu9Ce38Pw3DxP9skujEFV9wK446U6WKx87yjTSUVfZ9HdfPUKlHCxsnO7b8vT7tDWu3sjpWg3d3dPbbQ8gVVJ3fNnHHSqN9rFlqGl6hbySNbvJdefGNuQwxjHFUL7TNbSx3XUbm3tRgAuCIwe2KrnRtSW2+0G1IjwCckZAPcjqBRicdjJNxhRaTWt09dLX/wAhUcNh0k5T1T0187lGitXXtEm0qO3keRXWaMMcEcE9v/r1lV87iMPUw9R06isz1aVWFWPNB3Q6N2jkWRDhlOQa9u0i6W9063ul6SIG+leH9q9H+FuoCbT5bB2+aFtyj/ZNfYcEY72OLlh5PSa/FHicQYfnoqovs/qdrRSUtfrB8aFFFFABRRRQAetFHrRQAUUUUAFFFFABRRRQAUUUUAFFFFABRRRQAUUUUAFFFFABRRRQAUUUUAFFFFABRRRQAUUUUAFFFFAFbU7uGw0+4vrhtsMEbSO3oAMmvh/xRqcus+I9Q1Wbl7q4eQ/ia+m/2jfEQ0fwBLYxuBc6i3kKAeQv8R/LIr5THSvfyilaLqdzhxU7tRCiiivZOUKKKrapcNbWMsyKWZRwMZ5pSdldjSuOubS2ucfaIEl29Nwziuf8SaTbwWxu7ZfLKkBlHQ0kHiiQJie2BPqp61S1fWJtSQQLFsjznAOSxrz69ejOD7m8ITTNTwdeSTRy20jFvLAKk9h6V0NYvhbT5LSBpphteTHHcCtqunCqSpLmM6rXM7BRRRXQZhXqH7M+mfbviKtyyApZwNJk9myAP615fX0J+yXpZXT9Z1h14kkSGM/7oJb/ANCFcWYVOTDyNaCvNHutLRRXyh6YUUUUAFFFFABRRRQAUUUUALQaKKAENLSUvegANJSmkHWgAooooADRRRQAdqKO1FABRRRQBm+JrT7dod3b45aMkfhzXipBBweD3Fe9sAylSOD1rxbxPZmx167tyOBIWX6Hmvznj3B6UsQl5P8AQ+o4crazpfMzaDRRX5ufVHU6RqkMXh61tY9VFlPFOzuChO5T+FImraW2uak4doYLu2MQkK/xf3iK5ejFe0s8rqMI2Vo279Fb8ux5zy2m3J3ev+dzshrOlQpZ2iXReNbF7Z5Qh+QnGDUVpqmnafpthbx3RvJIb3zGAU/dIxxmuRpyMyOHQ4ZTkH0NaLiCve/Ku3XRaefl1IeV07Wu/wCr/wCZ2f8Ao0Gja1dJdPOk0sbAOpGDuJxz3qHWdcguIZp7O6tUMkW0xNAfM6cjPSubvNSvruMRXN1JIgOQpPGaq1riM/lbkoK0bW89277+ZNLLF8VR63/y8vI2vEd3a31rYTQ3GZIoFheIg5BHf0rFFB6UV4mKxMsTUdSS1Z6FGiqMOSOwVreEtSOl65BOWxEx2SfQ1k0h7UsLiJ4atGtDdO5VakqsHCWzPe0YMoZeQRwadXMfD3VhqGjrBI+Z7f5Wz1I7Gunr98wOLhjMPCvDZo/N8RRlQqSpy6BRRRXWYhRRRQAUUetFABRRRQAUUUUAFFFFABRRRQAUUUUAFFFFABRRRQAUUUUAFFFFABRRRQAUUUUAFFFFABRRRQAUh4orjvi/4sj8JeDrm8VgLuYGK1XPJcjr+HWrhBzkox3YpNRV2fPv7QfihfEHjuW3t5N9pp6+RHjoW/iP515zSuzO5dyWZjkk9zSV9hRpKlBQXQ8qUuZ3CiiitSQoPIwRmiigCpLptjMd0lrEx+lPt7GztzmG3jQ+wqxRUckb3sPmYUUUVYgooooAD0r7A+BOj/2N8NtOjZdstwDcSD3b/wCsBXyh4Z02TWPEFhpkaljcTqhA9M8/pmvuKxt0tLOG1j+5DGsa/QDFeLm9X3YwOvCx1bJ6KKK8E7QooooAKKKKACiiigAooooAWiiigAopKXvQAhopTSUAFFBooAKKKKACiiigAooooAK86+KtjsubfUFHDjy2+o6V6LWN4x08aloM8IGXUb0+orxeIMF9dy+pTS1tdeqO/LcR7DExn06njnaigfrRX4WfoQUUGigYlLQaBQAUUGigANFFFABRRRQBqeF9VbSNWjucnyj8so9Vr2O3lSaJJY23I4yp9RXhFd/8Nte3J/ZN0/zD/UsT1HpX3nBmc+wqfU6r92W3k+3zPnM+wHtI+3gtVud7RSClr9SPkAooooAKKKKACiiigAooooAKKKKACiiigAooooAKKKKACiiigAooooAKKKKACiikoAWiiigAooooAKKKSgBJGVELsQFAySewr5I+OvjI+K/Fzw20m7TrEmKD0c92/GvW/wBonx2ND0U+HtOmxqN6uJWU8xRn+pr5jr3cqwtv30vkceJqfZQUGiivbOM7HS/Ad1qXw4n8XWd2JHgmdHs9nzbExlwc89emKytb8OvpulaHexztcNqtt54iWPlOcbfeuy8K+I18O+ANBvNyyxf2rcJd24YZkhZVBBHp/hXbCXwzYeL/AA/Ck9tJajR5lsiZFAWRmDKCedpwSK86WIqwk76q7N1CMkeAT211BMIJ7aaKU9EeMqx/A80s9neQSrFPZ3EUj/dR4yC30BHNe3nU9Nbx1oEPiLTUtnghnWKee+WcyOduzcwUYxzjOetaEerWkHiLSbTxBpccBEk5tb25v0ucSFRtyQowvpmm8ZPT3Q9ku548PCVyngS88TXUktu9vepbC1khKlgwzuyf8KwZrS7hiWaa1nijb7rvGVU/QmvX/Ez65D8LdRtfEGp217qJ1qB4189XOzt0/hzUHxib7b4UttRvbpbG+81Y/wCzIp1khZQB+8QD7o9qqliZOVn1YpU1bQ8hoooruMQoooNAHrH7MWhHUPG8mrSR5g0+EkN6SNwP03V9RCvNP2dPD/8AY3w+gupY9tzqDGd8jB29FB/X869LHWvlMfV9pXbWy0PToR5YIKKKK4jUKKKKACiiigAooooAKKKKAFoNFFACUtJS0ABpKU0lABRQaKACiiigAooooAKKKKACkZQVI6g0tIaTVwPG/GGnf2Zr08IGI3PmR/Q1kV6V8TtL+0aYuoRqPMt/ve6mvNBX4fxHlzwGPnBL3XqvRn6BlWK+sYaL6rRi0UUV4R6QUUUUAFR3E8NvEZZpEjRerMcAUXM0dvA88rBY41LMfQCvD9e1nWPGviD7BZNJ9mZ9sUIPy4H8TV6WXZbLGSbbtFbs5cVilQS0u3sj0q++IHhe1ZlN+ZivXykLV0Gl3sGo2EV7bFjFKNy7hg4+lcLo3wu02GFW1S4kuZSOVT5VH0713emWcGn2UVnbKViiG1QT0FPHwwMIqOGbb6t7Bh3iJO9VJIs0GiivMOoBT4ZJIJkmiYo6HcrDsaZRTjJxaa3E0mrM9f8ACGuRazp4YsFuU4kT+tbteIaLqVxpeoR3VsxyD8yj+Ielezadcfa7KG58to/MUNtYciv2ThfPP7SoclT447+fmfC5vl/1SpzR+F7FmigUV9SeQFFFFABRRRQAUUUUAFFFFABRRRQAUUUUAFFFFABRRRQAUUUUAFFFFABRRRQAUUUUAFFFFABXM/EXxfp/g/w9LqN26mYgrbxd5H7Ct++n+zWktx5byeWhbagyxx2Ar43+J/jDUvGHiSW6vQ8MELFLe2PHlL9PX1rtwOF+sT12RjWqciMLxBq17rusXGq6hIZLm4csx7D0A9hVE0VZ0uzl1DU7WxhGZbiVY1HuTivqdIR8keduzX1Hwbrmn+FLfxNcRQjT7ggIVky4yOCV7A1z+a+h/EUej6rbeI/CNhqkc7W+nqlvYrCQY5YB/ezg5x6VyFtpdnqXwsI03S7WzvrG0Ml893aAtcf7ccvX8K4aeMbXvLr+ZrKl2PJuM9s0mF9q95t/Dmh+IrTSJLfTbXStKinihvYLi1EdxuPPEnVgxx+dY/xCj8M29k9kdHkF5BfxrB5WmfZwyZOYy4+9kdDVLGRclGwOk7XuePAL2xQAo9K941Cw0Nb7S9d/4R+B9EZmiFotgqXFu4A5df8Aloo96qaP4etYPixcW+p2elXtu+gy3cUcdoqR9tpKdAwxSWNjZuwexfc8SAUelKAvtXuelNpV5Z+A7qTw3ook8QzS2t7ttFA2q2AVGMA89RzTtG0Pwvoegm5lsBdZ1S4guP8AiX/amCI5Cpz9zgA5o+upfZD2L7nheRVmxsL2+S4eztpJ1tojLMUH+rQdWPtXpuj/ANjab4K8Ua1Y6LZ3Qttcjis/t1sHZIm42kHOOO1ddDbW/h7xb490nRtPtPL/ALGF3FC0CtlyOUAI5T/Z6UTxtrpR/rT/ADBUtrs+es1ueBNDk8R+LdO0eNCyzzDzMdkHLfoDWPcO73EjyIsbliWVV2gH0x2r3z9lfwwBDe+KbmMZY/Z7YkdAOWP8q2xdf2NFy6k0oc00j3Wxt47W0itoRiOJAij2AxU1FA618geoFFFFABRRRQAUUUUAFFFFABRRRQAtFFFACGl70hpaAA0lKaSgAooNFAAaKKKACijtRQAUUUUAFFFFAEV3ClxbyQSAFHUqQfSvFddsH0zVZ7NwfkY7T6r2Ne3HpXGfEzR/tFkupQpmWHiTA6r/APWr5DjDKnjMJ7aC96Gvy6ntZJjPYV+SW0vzPN6KBRX5AfcAaKKKAOM+MOoPZeEzFExDXMojOP7vU/yrzfwPrNzpKzLpOntd6nP8qnbnYg9B7/0ruPjlFI2gWcyjKpPhvbI/+tTPgdDZ/wBjXU4jQ3fnlWbHITAx/Wvr8FUp4fKHUcea71X+Z4teMqmNUU7aGBceOPG2k3SnVrfYp6RTW4TP4ivSfB3iO18R6b9qgGyVDtljPVT/AIVT+J9ra3Hg69e4VS8K74mPUNXD/A2SUa1exqT5ZiXcO2cnFYVaeHx2AliIwUJR7GkJVKGIVNyumewUZooNfLnrAKTv/SlrvvA3hPGzUtSjBPDRRMOnua9PKsqr5lXVKkvV9EjjxmMp4Snzz+SE8DeFCNmpalHhusUTfzNd8vA9KAMcUjsFUsxAAGSTX7VleV0cuoKjSXq+rZ8Fi8XUxNRzqP8A4AuaWvE/iJ8YmsdeisfDojngt5P9JkYZEnqq/wCNej+BPGWk+LtNFzYSbJlA82Bz8yH6ele/Wy7EUaSqzjo/61PCw+cYTEV5UKc/eX4+nc6Wikpa4T1AooooAKKKKACiiigAooooAKKKKACiiigAooooAKKKKACiiigAo7UUUAFFFJQAtJWP4r8R6Z4b0xr7UptijhUH3nPoBXl3hj4xSXHiWSPV4Vi02dgsJUcw89T69qlySPSwmUYvF0pVaULxX9adz2k14z8cfhUutJL4h8PwqmoqC08Cjiceo/2v517HBNHNEssTh43G5WByCD3p56VvRrSoy5onlzpqS5ZHwRKkkUjRyoyOpwysMEGnWtxcWlwlxazSQTRnckkbFWU+oIr6P+OPwqj1mOXxB4egRNRUbp4FGBOPUf7X86+bpUeKVopFZHUkMrDBB9K+qw2JhiIXX3Hm1KbgyeDUdQgv21CG9uIrxs5nWQhznrz15qabWtYmsBp82qXklovSBpmKD/gPSqFFb8kexF2X77WtYvoYob3VLy5jiIMaSzMwQ+wPSn3niDXryCOC71m/uIomDRpJcMyoR0IBPGKzaKOSPYLs1JPEfiGS5jun1zUWniBWOQ3DblB6gHPHSoV1jVlvpL9dTvBdyoUknEzb2U9QT1IqjRRyR7BdlyPVdUjS0WPUbpFsmLWoEpAgJ6lP7p+lSWeu63ZyTyWerX1u87FpmjnZTIT1LYPNZ9FHJHsF2Wf7Q1D7LNam9uPInkEssfmHa7joxHc+9TjXdbGonUhq98L0qFNx57eYQOg3Zzis+ijlXYV2XtG0+813W7fT7ffLc3coXJ5OSeSa+2fDGkW2haFZ6TaJtitogg9Se5NeJfsu+ECXn8W3sQxgw2e71/iYfy/Gvf6+dzTEc81Tjsjvw0LLmfUWgdaKB1ryzpCiiigAooooAKKKKACiiigAooooAWiig0AJS96TtS0ABpKU0lAAaKDRQAUUUUAHaijtRQAUUUUAFFFFABUc8aTRNHIoZWGCCOoqSilJKSswTseL+J9Kk0jVpLc5MRO6Jj3WsuvWvHOijVtKLRrm5hBaP39RXkxBVirAgg4Ir8T4kyh5bi2or3Jar/L5H32VY5Yqir/EtxDRRRXzx6hneItKg1rSJ9PuDhZBw2Punsa8cgTxN4D1aVo4HMR4ZtpMco7c17pSMisMMoYe4zXqYDM5YWLpyjzQe6ZyYjCqq1JO0l1PDtc8S+JPGEKafDYt5W7LJApO4+5r0f4b+GD4d0xmuCDeXGDJj+EdlrqVjjT7kaL9FAp3etMZm3taPsKMOSBFHB8k/aTlzMKOvFFd94G8KbSmpanH83DQxHt7mssqyqvmVdUqS9X2LxmMp4Snzz+S7h4G8KbSmpalH83WKJh09zXegYAFAGKR2CqWZgABySelftWV5XQy6iqNFer6tnwOLxlTEzdSo/8AgA7KilmYAAZJPavBPjR8TjeNL4e8PTlYAxW5uUP3/wDZX296T40/E9rxpfD/AIdnItx8tzcp/H6qp9PevGh1r9ByXJbWr116L9WfmvEfEfNfC4Z6dX+iAVe0TVtQ0XUI9Q0y5e3nToynGR6H1FUqK+rlFTjyyWh8JCcoSUouzR9KfDX4r6b4gSOx1ho7DUuFG4/JKfY9j7V6YGBGeua+HxlSGUkEdCO1ek/Dz4tat4fMdjq5fUdOUYGf9ZGPYnr9K+RzLh161MN93+R97k/Fy0pYz/wL/M+maKwvCvivQ/E1oLjSr1JTj5ojw6fUVuZr5ScJU5cslZn3dKrCrFTpu6FoooqTQKKKKADtRRRQAUUUUAFFFFABRRRQAUUUUAFFFFABRSE1ma/r2laFaNdapeRW6AZAJ+ZvoOpoLhCVSSjFXZpE4rhviF8RtK8NRPbQMt5qOPliRuEP+0e1edePfi3f6mXstAD2VqchpiP3jj29K8wkZpHLyMXYnJJOSTWMqvY+3yfhGU2quM0X8vX5ml4l17UvEOovfalcNK7H5Vz8qD0ArLopax3P0KlShSgoQVkj0z4R/EWTQ5o9H1iRn01jiOQnJhP+FfQFvNHcQpNC6yRuMqynII9a+Mq9M+EfxFl0OaPR9YkeTTnYCNzyYSf6VrTqdGfE8R8N+1TxOGXvdV3815n0Ia8a+OHwqTWkl8QeH4QmoqC08CjHnj1H+1/OvYoJo54llhdXjcZVlOQRT67KNedGXNE/N5wUlyyPgeRHjkaORWR1OGVhgg0ldb8Ynhk+Jet+TGqKtyykL0yDya5KvsKcueCl3PKkrOwUUUVYgooooAKKKKACtnwToF14n8TWejWqtmeQB2A+4n8TH6CsavqH9nXwO3h/QTrWoQbdRvwCoI5ji7D2JrkxmJVCm316GlKnzysek+H9LtdF0a10uzQJBbRiNQB6d60KSlr5Ntt3Z6lrBRRQOtIAooooAKKKKACiiigAooooAKKKKAFooooATtS0lLQAGk70ppKAA0UppKACiikJwOaAF7UV5v48+LGl+H7h7PT7VtTuozh8NtjU+m71/CsPwj8cbfULv7NrWiXNpyAJbbMqj3boQPzoA9koqnpepWWp2y3FjcLNGe4GD+IPNXKACiiigAooooAQ15p8RdC+yXJ1S2TEMp/eAD7rf/Xr0yq97bQ3dtJbToGjkGCDXkZ1lUMzwrpS36PszswGMlhKymtup4WaK0/EmkTaPqLW8gJjJJib1FZgr8OxFCph6sqVRWaP0KlUjVgpxejCiiisTQKOpwOtJ1OK9A8DeFNuzUtSj+bhooj29zXp5VlVfMq6pUl6vsjjxuMp4Snzz+S7ieBvCm3ZqWpIMnmKJh09zXM+Ofi1qnhfxbd6P/ZFtcxQlSjGUocEZ9DXseMCvmP9om38r4iyzYI86CM/kMV/QfB+SYPDS+rct1b5t9z8f4yzXFqh9Ypys7/gdbafHyM4+1eHynr5c+7+YFYPxH+L1x4g0oabo1vPp8UmftDs3zsPQY7V5VRX39PJMHSmpxjqvM/OK3EmYVqbpyno/JAKWkpRXrHhBRRRQAUmKWkoAsWF5eafcrc2N1LbTIcq8bFSDXq/g743ajZhLfxDafbYgMefEcSAe4PB/OvIaTFceKwNDFK1WN/zO/A5nisDK9GdvLp9x9geGfGnhzxFGp03U4XkOMxOdrg+mD1/CuiBr4fieSJxJE7I46MpwRXa+HPil4w0ULGt+LuAceXcLuwPY18ziuGZLWhK/kz7TA8aQdo4qFvNf5H1WDS1434f+OumSqqa1pk9s/TfBh1z6nOMV3Wi/ELwhq4H2TW7cN3WXKEfnXhV8txVD44M+ow2c4LE/wAOovy/M6qioLa6trmPfb3EUy/3kcMP0qYGuJprc9JST2YtFFFIYUUUUAFFITio5p4oV3TSJGvqzACgaTexLSVzur+NvC2lgm71m2B9Ebef0zXF658atHtwyaTY3F446NJ8iH8eT+lS5JHoYbKcbiX+7pt/Ky/E9WzWPr/ibRNCiMmpahBAR/Buyx/Ac14B4g+KXivVd8cd0tlC3G2FcHHua4q4mmuJTLPK8rk5LO2TWbqrofUYHgurJqWJnZdlqz13xd8aJpA9v4es/LXkC4mPP4LXlOqanqGq3JudRvJrmU/xSMTVSlrKU3Lc+0wGUYTAL9zDXv1Cikpag9MSilpKYBRUD3lojFWuoFYdQXANTKyuoZWDKRkEHINBKnGTsmem/CP4iyaHNHo+sSNJpzthJGJJhJ/pXv8AFNHNAs0MiyRsu5WU5BFfGnavS/hL8RJNDlTR9YkaTTX+VHPJhP8AhW1Op0Z8RxJw37W+Jwq97qu/mvM8j8cXH2vxjq91uJ827kbJPqaxsivsOz+GXw/kIvE0G1uDJ84kZi2ffrW1Z+D/AAvZjFtodknGP9Xn+dfSrNqcUkos/LHhZX1Z8Rg0V9J/G74Uw6xbvr3h22SLUIlzLboMLMo7gf3q+bpY5IZXilRkkRirKwwQfSvRwuKhiI80TnqU3B2Y2iiiukzCiitnwX4d1DxV4gttH0+Pc8jfO5+7GndiamUlFNvYaV3Y7P4CeBW8UeIBqWoRE6XYsGbcvEr9l/xr6sVQqgDgdqyfCGgWPhnQLXR9PTbDAgBY9Xbux9ya2K+TxmJeIqX6dD0qVPkjYKKKK5TUKKKKACiiigAooooAKKKKACiiigAooooAWiig0AIaWkpe9AAaSlpKACiiigArk/iTqk1npJsrRis9ypBYHBVe5FdZXhfxM8Sf8V1c2/mYWAKgHpxzQByt7o4aT95wCeSa0bD7LYxCO2jSMdyByfrVDVtX+0SIBgBR+dUftvvQUdv4c16bTdWgmikIUuFdc8EHrXuMbCSNXXowBH418vWFw099bwJy0kqqPqTivp2zRo7SGNuqRqp/AUCZNRRRQIKKKKACkpaKAMjxPo0Os6e0DgLKvMT4+6a8gvbWazu5LW4QpIhwQa92rmPG/h1dWtjc26gXkY+X/bHpXxvFXD316n9Yor95H8V/me5k+Z/V5eyqP3X+B5TRySByc06SOSOUxOhV1OCpHOa77wN4U2BNS1KP5+sUR7e5r83yvKcRmNf2NNer7H1WMxtLC0/aSfp5ieBfCm3ZqWpRgkjMUTDp7mu9AxQOlNkdY0LswVQMknoBX7TleV0MuoqjRXq+rZ8Fi8XUxNR1Kj/4ArsqqWYgADJJr5g+PGv6br3jBG0xzIlrGYZJOzNnt610Xxo+JzXry+H/AA9cEW4O25uUON57qp9PevG8V+i5DlU6L+sVNH0X+Z+X8U57DEL6rR1Ser/yFrsLXw/oul+GbPW/ErXkp1An7Lb2rBW2DqxJ+orjzXdG+0bxR4P0nTdR1aHSr/SAYo2nUlJYmx0x3GBXuY2U0o2va+tt7W/zPmMvjBufMk5W0vtf/hih4k8IvHqWmr4eMt/a6rCZrMEAOQPvKe2RWXqnhnXtLt47i+0yaGKV9itwct6cHg16J4Z1fT7v4i+EdG0iZ7iz0mGSJZ2GPMZkYsQPTinaV4g0Hwp/aC3erprb3eorJ5Cqx+zhWbLHPfn9K85Y7EwtDlu7X2d3q/u0R6ry3CVLz5uVXte6smkvv100POtQ8Ma9YQwzXmmyxJM6ojEg5Y9AcHg/Wp5PBfiiO6S1k0iVJn3bUZlGduM9/cV2/irxPZMjrZapoc1pdX0UsiQxyCYKGzuO4kAj2qDUdV8M6z8R9cvtQ1gNZmIfYHaRxCzYGQccgcdBVwx2JcbuPR9H5GdTLcHGXLGd9Ut153/I5rw14D1vVvEcuizxNYzQxGSUyYOBjjHPOfaoofCt62k3O7TrxtRjvktU2FDECwHyk5+8fyru5/F3h2Px/od7FqEJtI9Ja0nljDbI3OQOvOB+NZvg7WND0XRH0+51q3ldNfguA43YeJQMv06Vm8Zi2ubl7aWfd3No4DBJ8nN1et12Vji9R8J+ItNs5by90qaKCJtsjEg7T7gHNS2XgvxRe28VxbaPPJHMN0ZyAWHrgnOK6yz8Taa2r+PnutTV4L+GQWO7JWU7jt2/hXV+F7vTtX+IVp4itNYMcP8AZ5V7Eo4Me2Mg57Y706uY4mnF80el72fa9iaOVYStNKE3q7Wur7tXPCXVlcowwykgj0NFS3hBvZyOQZWx+ZqKvci7pM+bmrSaENIR7U6iqEWrTVNTtCPsuoXcGOyTMB+Wa3LL4geMrQAQ+ILzaOzEHP5iuZorGeHo1Pjin8jop4uvS+CbXzZ6BYfF3xrDIitexTDIB8yPNfT8TFokY9SoNfEUP+uT/eH86+3YP9RH/uj+VfH8R4ajRdP2cUr32+R+g8H4yviVV9tNytbf5it0r558T/FDxZb63e2cF1FFFDM8abU5wDX0M33TXyJ4t/5GnU/+vp/518nVbS0P2Xg/CUMTWqKtBSsluaV34+8YXRPma7dAH+FSAP5VjXWr6rdMWudSu5SeoaZsflmqdJWHM3ufo9PBYel8EEvRIMc570dKWilc6RKKWigBKKKWhAJS0lLSASsrxNqiaXprSZBmcFY1z39a05ZEjRpJGCqoyT7V57O83ijxGETIt0OPZUB6/jVxR5mZ4uVGCp0/jlojDvEl+SaY5aceZz1Iyef0r1LQP+QLZ/8AXJf5VxHxAjSDVYIYxhUtlVR7ZNdv4f8A+QJaf9cl/lVT1SPKyWk6OMq029i9RS0VmfUHpXwk+IkuhzR6Pq8jyadI2EkJyYT/AIV9BW80c8KTQyK8bqGVlOQRXxka9K+EnxEk0KZNI1eVn0xjhHPJhP8AhW1Op0Z8NxHw2qt8Thl73Vd/NeZ9DGvG/jh8Ko9bil8QeH4Vj1FBungUYE49R/tfzr2C3mjuIVmhdZI3AKspyCKkrso1p0Zc0Wfm1SmpLlkfBEiSRStFKjJIhIZWGCD6U2vpb44/CuPXIpdf0CFU1KNS00CjAnHqP9r+dfNjwzR3Bt3idZg2woR8wb0xX1WGxUMRDmW55tSm4Ow6ytp727itLWJpZpXCIijJJNfW/wAHPAUHgvQB56pJqlwA1xIB93/YB9BXN/AT4aDQbZPEOtQA6nMoMMTD/UL6/wC8f0r2GvGzHG+0fs4PQ6sPR5fee4tFFFeSdQUUUUAFFFA60AFFFFABRRRQAUUUUAFFHaigAooooAWiig0AJS0lLQAGkFKaQUABooNFABXyv+0Zb3Xh/wCIzXjIwtL+NZIn7bhww/OvqiuE+NOo+ELHwfcN4stYL+LH7m1LYkd/9k9V+tAHzTDqQlgikDZyg70v273riDrSw3k3k2vkWbOTFEGLGMemTyau6XeX2qeJLPQLCymN5d/c80bABjOee2AamUlHc3o0KlZtU1eyv8keofDe/sLbxHFqOpK8kNsCyRr/ABv2z7d/wr6C8P8AjnRNXYR+abWY/wAE2AD9DXx98TtQuvhxqEenM6ahcPCshKfIqFs4BHfoa8s8QePPE2s/JNqElvADlYoCUA/Ecn8aoysfp0jK6hkYMp6EHINOr55/YZ8Qajq3w71DT9QuJrn7DekQvI5YhGUfLz2Bz+dfQ1BIUUUUAFHeiigApKWigDGuPD2mT6uupyQAzL2/hJ9SPWtgcAUtIawpYalRcnTik5avzZc6k525newjsqoWYgADJJPSvAfjR8TmvXm8P+H5mS3GUubhTgue6qfT3p3xt+JUt1NP4b0OR4oY2KXU44LkdVHtXjQ9K+3yXJbWxFdei/U/OuI+I+ZvC4Z+r/RAKWiivrT4MKaemadTT0P0pPYa3PS9N8E3ejeI7ODS/E8MXiA2wuYIjbcYZTxuJIzjPavPL6O6W8lN0jea0rbm28M2ecevNfQF9J/xUdtdPY2EenNpSRyav5o82E7DkLzjj6Z5rlLuxGveHPBzaXdwzRaXdyJdPJIAVBkUgnPqBXzmEzGopc1RXv17b9vyPq8blVOUeSk7W6d9l1++60PJhDMWZBDKWXqoQ5H1FbXi3w5PoFzYW5m+0teWcd0AkZBUN/DjuRXq/iKe4lk8Tx+Gbq3TWTqaNIwdQzW/lr0J7ZzU+o3Kt4pYR3dodbbw7EtnKWXYJsndg9Aa1ea1HKMuWytt934amSySkoyi5Xd1Z/N/joeDvFLHjfDImeBuUjNWLDTb2+1C3sLe3k+0XDhI1ZSMk17TI0cUHgY+LpIpJRLc72ZgR5nG3celV9Y1u503VdF+32dzaKupAi9lvEkPln7yjaAdpFUs2qT92MNdeva+3fYj+xKUPenU006a62evbc8f1LS77T9TuNOuLeT7RbyNG4RSRkHBxxyPetL/AIS/xGmnnTlvzFB5flMEiVG2/wB0sBn9a9WsZ9Ybxl4gtr1Wa0vLj91fxXKiS3izlSM/w47V454ljjj8Q38cV2LxFnYLOP8AloM/erpw2IWKly1YrRJ9zkxmFeCjz0ZuzbXbb8zPooor1DxgooooAKKKKAHRf61P94fzr7cg/wBRH/uj+VfEcX+tT/eH86+3Lf8A1Ef+6P5V8fxTvS+f6H3/AAP/AMvv+3f1HN9018ieLv8AkaNT/wCvp/519dnoa+RPF3/I0an/ANfL/wA6+MrbI/eOB/41X0RmUUUlc5+ji0UlLTQBRRSUALRRSUIApaSikwOU+IeoSQWsVlHlfOyXYHsO1YfhzxBa6PasgsWllc5aTeB+HSu/urK0umU3FvHKV6FlzioP7H0v/nxg/wC+BWikrWPCxOXYqeKdenNLtfoed+JdVXWL5LlYTEBGEwWz3P8AjXVeD/ECXbwaWLVkZIvv78g49qwfHttBa6vHHbxJGpgBwoxzk12PhuytI9NtbiO3jWUxDLheTkVUmuU87LqeI/tCpeeq+LzNeik70tYs+uCkNLRTA9J+EnxEl0KePSNWkeTTpGwjk5MJ/wDia+g7eaOeFJoXWSNxlWU5BFfGVel/CL4hTaHcRaPqjtLp0jbY25JhJ/pW1Op0Z8NxJw4qqeJwy97qu/n6n0Ka5G6+HXhe48YJ4oksEN2o5TA8tm/vlfWutjYPGrqcgjIPqKdXTGco/C7H5u4p7iClooqRhRRRQAUUUUAFFFFABRRRQAUUUUAFFFFABRRRQAUUUUALRR3ooAQ0vekpe9AAaSg0UAFR3E0cEDzSsFRFLMT2AqQ1yfxbuzZ+AtQcEjeojOPRjigDy3x/8X9ZuLia08OKtnbAlROy5kYeozwK8G8a+IVa5a51/Vpbm5I6SyF3I9hXU+LLyHTPD93qQKExRkord27Cvm25mluZ3nnkaSRzuZmOSTQUketfCrVtM1b4g6dFdWCy2BmEbCb+Jz93j0r0zxZO8X7T+hxx4Cx26BQB0yjA185eDNSn0/V7eSFFJilEwJ4wVOa9r1/WLYfH+x1jeDFHbrIxPtGxrkxbso+qPoeHYc1St/17kcP+0VrkWo/ETVokHmeWyxKx6BV//Wa8vrf8czrd6tNeMxaWaR2Jz1GeKr+K7dLbU1iRAgEKHAGOq5rrPn0fWX7AaOPB2vSFTsN6FDdiQoz/ADr6br5w/YH/AOSb6v8A9hNv/QEr6PoIYUdqKKACiiigAooooAKSlooA8w+LXwwtfEkb6ppEcdvqiglh0Wf6+/vXzlfWlzY3klpdwvDPGSrowwQa+2zXF/Er4faX4wsy5C22oxqfKuFXk+zeor6PKc8eHtSrax79v+AfH59w1HFXrYfSfVdH/wAE+URS1reKvDmreGdTex1S2aNgTsfHyuPUGsgHmvt6dSNSKlF3TPzWrSnSm4TVmhaSloNWZmhqei6hpum6dqF0qC31CNpLcq+SQpwcjt1rNzx1r2PSLS1vpfhla3lvFcQSW9wHjkUMrD3BpstxpI8OR6uPDOkCePXjpyr5A2mInqRjk8d68WOaNe7KN3/wWl+R9DLJ1L3ozsrLf0Tf5nj/AONXtD1CLTb03Ethb36bCvlT5289+O9esW+haXp+s+PY7bQ7a+NgkUlpBJGG2kjJA/z2qq2hf2lJ4a1K00TTbbU7qGZ7u0kiCwqiHhyn403mdKd046Pz8rkxyetTalGWvp2djz3xR4juteFrE9vBaWtohSC3gGETPXrzmsuytbq+uFtrOGS4mblY0GSa9muPCuh32reGr2a1tR9piuPNihgMEc7x8qNh6Zzj3ql8MtWupPiXDDd+H7DSd0EqKqWqoRjsDjr2qIZjCNFujD4Vf+urNKmVVJV4+3qfE0tvJfdueQEkfxEUV6z4UtbXW9Ov7f8AsWxtNakldibiy/csgz8qHGEIrydxhypxwT0r0MNilWlKNrNHl4zBvDxjLmupXCkNLSGuw4Djte1zU4NYltbSbCqdoXYDzVX+2PEn96T/AL8j/CmQSwt4vaa4kVIxMxLMcDiu2gvLOc4huYZP91ga+foQniZTbqta7XPrMTUp4OEIqgpaK7sZnhW61G6ilbUCdwPy5QLW5SClr26NN04KLdz5nEVVVqOcY2T6IdD/AK5P94fzr7dg/wBRH/uj+VfEUX+uT/eH86+242VLZGYgAIMk/SvlOKd6Xz/Q+54H/wCX3y/Ue33TXyJ4t/5GjU/+vl/51678UfimlqJdI8OSLJOflkulPCey+prxCR3lkaSRi7uSzEnkk18XVknof0TwhllfDKVeqrKSVl1Eq1pGn3WranBp1kge4nbaik4BP1qrXT/Cn/koekf9dj/6CayitbH1uMrSo4edSO6TY278Da9BbTzqtpdC3B81be4EjLjrwKxLnTrq20+1v5VQQXW7yiGyTjrkdq7fwRp+pwfEO51GSKWCxt55nuZHBVWjyflyfWta10/SLuTwZONPtmjvtQufNzGP3qbjtDeuBWnImeE84q0ZqM2pK17r0btvvoeT5HrRXr2l2+g3UWs6hJpdlbvY3n2RI0tDMBGCfmKgdT61nx6doqHxBrWjaWuoSW7RrBaTQkBAwBZ9h7A9qXszeOfRbadN6W+926/M82S2uJLWS6SF2giIWSQD5VJ6ZNTX+n3VjDbS3CqqXUfmRYbPy+/pXoulapcyfDjxF/xJrFJ0uIswLbDGD1Yrjt29Ks2Oh6TNHoM7afBLMuhyXKwBQPtMoPAb1o5E9iJ53OnJ+0jZJtaO/wBm55NQK9IvLGzvLLw3qd5pFtYXs+qrby26RbFki3Dkr+lWvF1jpd1onipYdKs7NtGu41t3gjCswbqGPejk0NlnceeMXB6uz8teX56nl1JRRWR7hm6loem6jOJ7yAySBdoO8jj8KvW8MdvAkMS7UQAKM5wKlpDTuzONGnGTnFasWikpaRoFFJV3RNJ1DWr9LHTbZ553PRRwPc+gp21InUjTi5TdkirDFJPMkMMbSSOQqqoySfSvc/hT8MUsBFrPiCJZLrhorc8iP3PvW38NfhzY+GY1vLzZd6kRzIV+WP2X/Gu/FdEKdtWfm+f8UPEXoYV2j1ff08gAwMUtFFanxQUUUUAFFFFABRRRQAUCiigAooooAKKKKACiiigAooooAKKKKAFooooAQ0tJ2pe9AAaSlNIOtAAa89/aEm8j4X38mcYkj/nXoVedftEQfaPhldR+txD/AOhUAfIPxF1PzPBVxHnO50H615HZxefdQw5IEjhc/U16b8SrNrfw5Kedvmpx+Ned6Ahk1qzUf89l/nQWi1pRitdVntmPXKqxPoa6S71KabV4Llzl0thETnttIyfzriLqRpLyWU/KxcnjtzWvLqiNpRZSBO6mNxjr7/zrCvT9py+TPVyrGrCOq39qDRnahKLzUDgnaSEX1ArU+IMZg8X30BJIj8tRnsPLWsS24uI/98fzroPiY/meONSf1aP/ANFrW55R9Y/sD/8AJNtX/wCwm3/oCV9H188/sFwovwk1G4Gd76xKp57COPH86+hqCGFHaiigAooo70AFFFFABRRRQAUGiigDI8UeHdK8R6c1jq1qk8R5U9GQ+oPavnL4j/DHV/C0kl5aq19pnJEqDLRj/aH9a+o6bJGsiNHIqsrDBDDIIr0svzStgpe67x7Hi5tkeHzGPvK0uj/rc+HyaK+hviN8HbLVGk1Dw60djdHlrfbiOQ+3oa8I1vR9S0S+az1SzltplJGHXg+4PcV91gczoYyPuPXt1PzDM8mxOXStUWnRrYWLWtXhazaLUrpDZAi1IkP7kHqF9KYdU1M232Y305g8/wC0eXv+Xzf7+P73vVMUV2+yh2R53tqn8z+867w940utP03xCtzNeTalqsUax3QcbkZT1Ynnp6VhSa7rT6kupPql216o2icyHeB6ZrOorOGFpQk5KO5rPGVpxjFy0X/Dmjd69rd28El1qt3M1u5khLyEmNj1I9DS3XiDXLq7hu7jVryW4g/1UjSksn0NZtFWqNNfZRm8RV/mf3ms/ibxE0U0Ta1elJ8+avmnD565rJooqo04w+FWJnVnP4ncKRs4460tNkdY42kc4VRkn0FU9iFe+hy8vhBZJHka8bLMW6eprH1jQrzSh9oWTzIwfvpnK13UV5azKGiuInB9GFY3i7UrVNMltVkSSWUbdoOdvua8bF4LCxpOcdH6n0mBzLHSrxpyV12t0E8G6rLewPb3DFpYuQx7iuirjvAFvJ5s90VwmAoPqa7GuzLpznh4ue55+cU6dPFyjT2HQ/65P94fzr6j+Ltj4mvvC6p4fm2xhM3MScSSLjop/pXy7D/rk/3h/OvtuAfuU/3R/KvneKlf2fz/AEPs/D3EPDValVJOzjvt1PjSRHjkaORSrqcMGGCDTa+ivif8NbPxBG+o6YI7XUgMnAwsvsff3r55uoZLW5ktpl2yRsUYehFfESg4n9P5PnFHM6fNDSS3XYjNS2lzcWdylzazPDNGcpIhwVPsajpDUHruKkrM6Sxk8VeK/Ntv7WkuAMBkuLoIGz0xk80/XNP8U+G47Rb698n7JIfs8cd0rNCx6kAHisTRCRrVjgkf6TF/6GK9M1uwtLjx34w1C4s11CawiSSC1cZEhIGTjvitIq6ufP4ut9UrqHKuS17W80t9uu55pZavqllcy3VpqFxBPKSZJEcgufet6x03xiI/7ehupbd503+a9yEkkX1AJyRUvjuys/8AhH9D1eLTYtNurwSCa3jXaoCnhsds1t6MsHjPS7XRtT0+6sb+zsyLW+UERmNRkBqEtbBiMZH2Ma0YJJtqV0nZLT5q5xI1PX4Flv8A7XexreZSSbcQJsdQT3qCLUtWkntPLvblpbceXbYc5jB7L6V6BdzPdfDLw1a22k2c8kt48AHljhgcZz2LdzW5a6LYW8cGoNpelRX1jqcMJW3hIXDkDnIG4jOcimoPuc883pU4tzpK92lt00X3nCXug+NLrWbZbqWSe/VTLGzXILRBcHJOfl7dawb++1aKW+s7i/lk+0ODdBZdyzMOhJHWvXbTWo38YeNbf+ydPVrW2nYyiIbpcEcMe4NeKSv5srSbFTcc7VGAPpSmrHTlNepiW1Vgkko2su+oylpKKzPoBaQ0tIaACirGnWN3qN2lpZW8k8znCogya9k+H/whjiMV/wCJmWV+GFoBlR/vHv8ASqjByPMzLN8Nl0OarLXourOA8B+A9X8VXCSRxm2sA37y4cYBHcL6mvoXwd4U0nwvYC302AByB5kzcu59zW1bW8NtCsMEaRRqMKijAAqWuiMFE/L83z7EZlKz92Hb/PuIKWiirPCCiiigAooooAKKKKACiiigAooooAKBRRQAUUUUAFFFFABRRRQAUUUUALRRRQAh6Uvekpe9AAaSlNJQAVx3xig+0eB548Z/fRn9a7E1x/xcufs/hM8femQZ/GgD5H+OGn/Z/BM8u3GJ4h/49XjHhFd/iawX1mWvoD9oKSKX4aXDKMN9ph/9CrwXwIu7xfpi+twtBRjz/wCvk/3j/OmCpLj/AI+Zf98/zqOgZJa4NzEDwC4yfxrV8ayrP4ovpV5BZcZ9kArKtl33MSZxucD9a9+1n9mXxzqGt2c+mTWEun38UcrXLOQIQyjOVxnP0zQJnsf7CUMsXwaumkQqJdYmdD6jy4xn9DXv9c58NvCdj4I8F6d4b0/DRWkeGfGC7nlm/E10dBIUUUdqACiiigAooooAKKKKACiiigApKWigBDWV4l8PaR4hsWs9Ws47iMjgkfMp9Qe1a1JVQnKDUouzIqU4VIuM1dM+dvHfwZ1PTjJeeHXN9ajkwscSr9PWvK7q3uLWd7e5hkhlQ4ZHUgj8DX27iue8V+DPD/iWAx6lYRtJj5ZkAWRfxr6XA8R1Kdo4hXXfqfGZnwfSqtzwr5X2ex8f0V6t4w+Cutad5lzoc6ajbjkRH5ZR/Q/nXl99Z3Vjctb3lvLbyqeUkUqf1r6vDY6hilelK/5nwuMy3E4OXLWg1+X3kNFFFdZwhRRRQAVBf2/2q0kty5QOuCR2qeilJKSsxxk4tSW6OMl8I3Sk/Z7tMdt2R/KpbPwgd4a8ucjPITv+JrrjQK89ZXhk78p6rzzGONub8CG0t4raBYIECIvQVNRRXoJJKyPKlJyd2Oh/1yf7w/nX27B/qI/90fyr4ih/1yf7w/nX27B/qI/90fyr5Dinel8/0PvuB/8Al98v1Fboa+RPF3/I06n/ANfL/wA6+uz90/SvkTxd/wAjRqf/AF8v/OvjK2yP3jgf+NV9EZdFLRWB+jixyPFIkkbFXRgysOoI6Grw1vVhqr6qNQnF8/3593zN9fyqhRRciVKE/iV+hZ1TUb/VJxPqF1LcygYDOc4FW28R662njT21S5+yhdgizwF9Ky6KLsh4ek0o8qsttNi/a61q1rZfYbfUJ47bcH8tTxuBzmrM/inxFOu2XWbtxvV8Fv4lOVP4GseimmxSwtCTu4L7i8ms6ql1d3SX8wnvVK3Lg8yg9QfrVAUtJSbNI04Q+FWDNFSW8M1xKIreF5ZD0VFJP5CvQfCXwl17Vws+osum2xwfnG52HsKai3scuLzHDYOPNWml/XY88jV5JBHGpZ2OAoGSTXongr4Ua1rDJcaqDp1mcHDf6xh7Dt+NeweEfAfh7w5GptbNJrnHM8oDMf8ACuqAxW0aXc+GzPjGc7wwisu73+SMTwr4V0Xw3aiHTLVUbHzyty7/AFNbeKWitj4mrVnVm51HdsKKKKDMKKKKACiiigAooooAKKKKACiiigAoFFA60AFFFFABRRRQAUUUUAFFFFABRRRQAtFFFABRikpe9AAaSlNNoAU15t8fL62i8IGEXUPnrOjGLeN+M9cda579pL4ja54Ml0/T9KZIVvUZnmC5dcenavniXWJdXna6uL6W5nb7zyuS361xVsYqcuVI7KOEdSPM2S/GO88/4eXCZ/5bxH/x6vLfh7ZXH/CYWIkgdRtaUEjHyhSd1eia/arq+hNpkrMgbDFs5+YHINdR4ftfD9tpN3qFxIv9oR6W0MCY6Ltyce5ohjITkooJYWUIts+cJ/8AXyY/vn+dL5Mn2Y3HGwOE984/+tTZ8+c4wQdx4P1rReMDwusndrrB/I12nMUrL/j9g/66L/Ov1N8Mf8i1pf8A15w/+gCvys3MnzocMvIPoa/U7wazP4P0Z2OWOnwEn1PlrQSzWooooEFHaiigAooo70AFFFFABRRRQAUUUUAFFFFABRRRQAUlLRQAmKytf8PaNrluYNU0+C5U92Xkfj1rWoqoTlB80XZkVKcKkeWaujxXxT8C7SXfP4f1B4H5Ihn+ZSf94dPyry7xF8P/ABZobMbvSZpIgcCWAb1P5c/pX11QVBBBGQa9vC8QYqjpP3l5/wCZ81jeE8DiLyp+4/Lb7j4dYMrFWBVgcEEcilFfXuveBvC2tKft2j2xc/xxrsYe/Fefa98CdOmJfRdVmtiedk67x9MjGK97D8SYappUTiz5bF8H42lrSakvuZ4HRXoetfB3xlp+5oIbe+Tt5Eh3H8CBXG6loWtabKYr7S7qFx1zGT+or2KONw9b4Jpnz+Iy7FYd/vKbXyM6ikb5WKnIPuKM11HELRSZpaAHRf65P94fzr7dg/1Ef+6P5V8RQ/65P94fzr7dg/1Ef+6P5V8fxTvS+f6H3/A//L7/ALd/UD90/SvkXxb/AMjRqf8A18v/ADr67b7pr5E8Xf8AI0ap/wBfT/zr4ytsj944H/jVfRGZRSUVgfo4tFIaAcnFKwXFoq5Y6Tqd9II7SwuZWPTEZrrNH+FXjDUAGe0is0PX7Q+Dj6AGqUW9kcWIzHC4dXq1EvmcMaO+O9e26J8EbdSH1jVnlHGUgXbj8TXeaF4C8K6QAbfSYJJP78w3k/nVqk+p4GK4xwNLSleb+5HzpoXg/wASa1IBYaVcMhP+sddqj3ya9J8NfBX7sviC/wCe8Nv/APFH/CvZ440jQJGqqo4AAwBTq1VJI+VxvF2NxHu07QXlv95i+HfC2h6DCI9N0+KIjq5GWP4mtqlorQ+ZqVZ1Zc03d+YlLRRQZhRRRQAUUUUAFFFFABRRRQAUUUUAFFFFABRRRQAUUUDrQAUUUUAFFFFABRRRQAUUUUAFFFFAC0UUUAJS0lLQAU09aU0hoA+Xv2zpN/iLQ7fBytuzk/U4/pXhdvAeq5B9RXuf7Ye1vGWjrkZ+xdP+BGvHrSINXhYp/vZHuYX+EhIbqeIYf5x79atQ3lu3BYIfQ0k0IC1l3UY3Vzo3sU/E1ro97G5+zAygZ81Pl/8A11zt3b7fhxaXAGM6jImcdeK6O6h/0aQ/7J/lVPWYfL+CGjOwwzavOR7jbXq4CTad2ebjopNWOAf7jfQ1+p/gr/kTdE/7B1v/AOi1r8sH+4fpX6lfD+ZbjwLoMyggNp0HB/65gV6B57NyiiigQUUUUAFFFA60AFFFA60AFFFFABRRRQAUUUUAFFFFABRRRQAUUUUABooo7UAFJS0GgBMUkkaSKVdFZT1DDIp1FANJ7mJqPhXw5fjF1oti+epEIB/MVzd/8I/BF1nZprW7H+KKVv6mu/pK6KeLr0/gm18zjq5fha38Smn8jyW7+BXhyRi1vqWoRH0JUgfpWZc/AOJs/Z/ETp6b7fd/UV7dRXXDOcdH/l4zgnw5ls96S+VzwRvgNfRyqY/EMLgEE5tyP/Zq94iG2NV9ABTqWsMXj6+Lt7Z3sdWAyrDYDm9hG199RG6V4vq3wZvdQ1m6vDrUUSTytJjyCSMnPrXtNJXE4p7n0GAzPE4BuVCVmzxi3+BqjH2jXy/POyDbx+daVt8EtCXBuNTvpD/s7QD+leq0tLkj2OyfEeZz3qv8DgbL4TeDrfHmWclwf+mkh/pXQ6d4S8N2AAttHsxjoWjDH9a3KWnZHBWzHFVv4lRv5jIoooU2RRpGvoowKfRRTORtsKSlooEFFFFABRRRQAUUUUAFFFFABRRRQAUUUUAFFFFABRRRQAUUUUAFFFFABRRRQAUUUUAFFFFABRRRQAUUUUAFFFFAC0UUUAJS96SloAKaacaSgD56/af8BeKPEHiCz8QaLp5vbW3sxDIkZzIGDMche45rwACe0maG5ikhkU4KupUj86/QM1zXjLwL4X8WRFda0uKaTGBOvyyj6MOa4K+C9o3KL1O6hjORKMlofEctxkdaos+6dV9TXsfxc+CM/hnTZta0TUhc2KMAYZ+JFz6HoR+teKwLLFqUcdxG0Z3dGGK82dGdN+8j0adaE/hZZ1KP/iXXH/XJv5VkeJCy/BzQYmPW9kcfitXvE2uabZ2c9uZw9wyMoReSCR3rO8TTL/wqbRId2T9o3fTKmvRwEHGLbODGyTkrHBN9w/Sv1C+GP/JO/D3/AGD4f/QBX5eMRtP0r9QfhhIv/CvPD4zz/Z8P/oAr0DhZ0tFICKWgkKO1FFABRRRQAUUUUAFFFFABRRRQAUUUUAFFFFABRRRQAUUlFAC0UlGaAFopMijI9aAFopMj1oyPUUALRSZHrRketAC0Um5fWjcvrQAtFJuX1o3L6igBaKQMvrRuX1oAWg03cvrRuX1FADqKTcvqKNw9RQAtFJketG4etAC0UmR60ZHrQAtFJkUZoAWikooAWikpaACiiigAooooAKKKKACiiigAooooAKKKKACiiigAooooAKKKKACiiigAooooAKKKKACiiigBaKKKAEpe9IaXvQAhoHWlNJQA122iqlzdbB1qa4zg1i6iWwcZoA4P4/6v5Pw6vMZOZo169Mmvj7x7qp/sCUIxWQsu1gcEc19ffEDSF17QrrS5iVWVeGH8LdjXyN8UvAfifSNOm8y0a5gT5vOhG4YHXI6ihq407HlLz5OWYknqTXW+IHuF8E6bDLFJGqBZBvUjIwRkfnXNeHNA1PX9RW1s7eR0BzK+OEXvXuFrY6hdWS6Zf2MctoqhAjLkYFCC55B4K0a68TeJbLRrRC7XEgDkdFTPzE/QV+jPhq+isdKtNPhYeXbQpCuPRVA/pXzx8PfDmn6C7SabpsdvJJ99wPmI9M163oTTYG7NAXPUbS/Dgc1pQyhhXIaUXwOua6Sz3bRQI0aKavSlzQAtFNJppJoAfRkVEWNMZjQBYLAUm8VWLNTGZqALRkWkMy1SZzUbSNQBoGdab9oFZrSNUbStQBqm6Wmm6HrWO0re9RNM1AG2bwetMN6o/irCed6iad/egDoDfD+9TTqCj+Kube4kqJ7l/enYDp21Ff71MOpLj7361yjXUnvUT3cnvRYDrjqa/wB79aadUUfxVxr3kvqage9l96LCudwdVX+9+tMOrL/erhHvpvU1C+oTe9Fgud+dXX+9+tIdYT+9+tedPqU3vUL6pMPWiwXPSjrCf3v1pDrKf3h+deYvq049ahbWLgdjRYLnqf8AbKf3h+dJ/bSf3/1ryltbuB/C1RnXrgfwt+VOwXPWv7aT+/8ArR/bSf3/ANa8j/4SC4/uv+VKNfuP7rflRYLnrg1pP74/Oj+2l/vfrXkq65cH+FvyqVdauPQilYLnq39sJ/e/WnDWF/vfrXli6xOfWpU1Wf3osFz08awv979aUauv979a81TU5j61Mmoze9FguejDVl/vU4aov96vPU1Cb3qdL6b1NFgud6NUX+9ThqS/3q4ZLyX1NTJeSeposM7Yaiv979acNQX+9+tcal1J71MlzJRYDrhfr/epwvV/vVyqXD1Mtw9FgOnF4PWnC7HrXNrO9TJM3vRYDfF0vrThcisNZWqVZG9aQGyLgU4TKayFkapFkb1oA1PNWlEi1nLI1SB2oAvbhS5FU1Y08MaALNFQhjTgaAJaKYDTgaAFoHWigdaACiigUAFFFFABRRRQAUUUUAFFFFABS0lFAC0UUUAFFIaWgBsihhVC6tNw6Vo0cGgDlL7St+flrndS8NrMrK0YZSOQRnNelNGrdqie1jbtQB43J4HtULeTZwx7jk7IwM/lTU8Exq3EK/lXsJsYyfuikFhHn7tAHmVj4VWPH7sD8K6DT9E8vHy/pXYLZxr2/SpUgRR0oAybLT9mOK1IIdoqdVA6UtACDpRiloFACbaaVp9FAEZSmmOpqKAK5ipphq1RgUAUjD7Uwwe1X8CjaKAMxrc+lMa29q1topNgoAxmtfamNZ+1bflijyloA59rM+lMaxP92ui8pfQUhhWgDmWsD6VG2nE9q6n7OvoKQ26+lAHJtpp/u1E2ln+7XYfZl9KT7KvpTuBxj6Sf7tRNpHP3a7f7IvpSfY19BRcDhW0bP8NRton+z+ld79jX0o+xL6Ci4Hnp0L/Z/SmNoPH3f0r0T7Ev92m/YV/u0XA85Ph//Y/Smt4dH9wflXpH2FPSkaxT+7RcDzX/AIRtf7g/KkPhpf7g/KvS/sCf3aPsCf3aLgeZ/wDCMr/cH5Uv/CNL/wA8x+Vel/YE/u0fYE/u0XFY80Hhtf7g/KnDw4v9wflXpP2FP7tH2BP7tFxnnK+HQP4P0p66B/sfpXogsU/u0v2FPSi4Hny6Cf7n6U9dDx/D+ld99iX+7S/Yl9KLgcIui4/hqRdHP92u4+xr6Uos19BRcDi10g/3akXS8fw12Is19KUWq+lFwOSXTD/dqVdOP92uo+yr6Uotl9BSA5pdPPpUi2B9K6MW6+lHkqOwoAwFsT6VItn7VuCFfSl8pfSgDGW0PpUotfatXy1pdgoAzFtvani3Poa0NgpdooAoiCniH2q2FFLigCsIqcI/ap6KAIhHShako70ANC0u2looAKKKD0oAKKKKACiiigAooooAKKKKAD8qKKKAEpRSUtABRRRQAUUlLQAUUUUAFFFFABRRRQAUUUUAFFFFAAaKD0oFAAKKKKACiiigAooooAKKKKACiiigAooooAKKKKACiiigAooooAKKKKACiiigAooooAKKKKACiiigAooooABRRRQAUUUUAFFFFABRRR2oABRR2ooAKKKKACiiigAooooASloooAKKKKACiiigAooooAKKKKACiiigAoPSig9KACiiigAooooAKKKKACiiigAooooASgUUooAKKKKACiiigAooooAKKKKACiiigAooooAKKKKACgUUUAFFFFABRRRQAUUUUAFFFFABRRRQAUUUUAFFFFABRRRQAUUUUAFFFFABRRRQAUUUUAFFFFABRRRQAUUUUAFFFFABRRRQAUUUUAFFFFABRQKKACiiigA70UUUAFFFFABRRRQAUUUUAFFFFABRRRQAUUUUAFFFFABRRQaACiiigAooooAKKKKACiiigAooooASlpKKAFopD1ooAWikPSloAKKKKACiiigAooooAKKO9FABRRRQAUUUCgAooooAKKKKACiiigAooooAKKKKACiiigAoo70UAFFFFABRRRQAUUUUAFFFFABRRRQAUUUUAFFFFABRR3ooAKKKKACiig9KACiiigAooooAKKBRQAUUUUAFFIKWgAooooAKKKKACiiigAooooAKKKKACiijvQAUUUUAFBoooAKKKKACiiigAooooAKKKKACiiigD//Z"/>
          <p:cNvSpPr>
            <a:spLocks noChangeAspect="1" noChangeArrowheads="1"/>
          </p:cNvSpPr>
          <p:nvPr/>
        </p:nvSpPr>
        <p:spPr bwMode="auto">
          <a:xfrm>
            <a:off x="3894938" y="1864519"/>
            <a:ext cx="4402124" cy="44021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4794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glow rad="101600">
                    <a:schemeClr val="bg1">
                      <a:alpha val="60000"/>
                    </a:schemeClr>
                  </a:glow>
                </a:effectLst>
              </a:rPr>
              <a:t>Budget Context</a:t>
            </a:r>
            <a:endParaRPr lang="en-US" dirty="0"/>
          </a:p>
        </p:txBody>
      </p:sp>
      <p:sp>
        <p:nvSpPr>
          <p:cNvPr id="3" name="Content Placeholder 2"/>
          <p:cNvSpPr>
            <a:spLocks noGrp="1"/>
          </p:cNvSpPr>
          <p:nvPr>
            <p:ph idx="1"/>
          </p:nvPr>
        </p:nvSpPr>
        <p:spPr/>
        <p:txBody>
          <a:bodyPr/>
          <a:lstStyle/>
          <a:p>
            <a:pPr marL="0" indent="0">
              <a:buNone/>
            </a:pPr>
            <a:r>
              <a:rPr lang="en-US" b="1" dirty="0">
                <a:latin typeface="Century Gothic" panose="020B0502020202020204" pitchFamily="34" charset="0"/>
              </a:rPr>
              <a:t>Government			Business</a:t>
            </a:r>
          </a:p>
          <a:p>
            <a:pPr marL="0" indent="0">
              <a:buNone/>
            </a:pPr>
            <a:r>
              <a:rPr lang="en-US" dirty="0">
                <a:latin typeface="Century Gothic" panose="020B0502020202020204" pitchFamily="34" charset="0"/>
              </a:rPr>
              <a:t>Service driven			Profit driven</a:t>
            </a:r>
          </a:p>
          <a:p>
            <a:pPr marL="0" indent="0">
              <a:buNone/>
            </a:pPr>
            <a:r>
              <a:rPr lang="en-US" dirty="0">
                <a:latin typeface="Century Gothic" panose="020B0502020202020204" pitchFamily="34" charset="0"/>
              </a:rPr>
              <a:t>Taxpayers				Customers</a:t>
            </a:r>
          </a:p>
          <a:p>
            <a:pPr marL="0" indent="0">
              <a:buNone/>
            </a:pPr>
            <a:r>
              <a:rPr lang="en-US" dirty="0">
                <a:latin typeface="Century Gothic" panose="020B0502020202020204" pitchFamily="34" charset="0"/>
              </a:rPr>
              <a:t>Taxes paid/Services		Price/Product</a:t>
            </a:r>
          </a:p>
          <a:p>
            <a:pPr marL="0" indent="0">
              <a:buNone/>
            </a:pPr>
            <a:r>
              <a:rPr lang="en-US" dirty="0">
                <a:latin typeface="Century Gothic" panose="020B0502020202020204" pitchFamily="34" charset="0"/>
              </a:rPr>
              <a:t>Cash flow				Cost of service</a:t>
            </a:r>
          </a:p>
          <a:p>
            <a:pPr marL="0" indent="0">
              <a:buNone/>
            </a:pPr>
            <a:r>
              <a:rPr lang="en-US" dirty="0">
                <a:latin typeface="Century Gothic" panose="020B0502020202020204" pitchFamily="34" charset="0"/>
              </a:rPr>
              <a:t>Legal budget			Operating budget</a:t>
            </a:r>
          </a:p>
          <a:p>
            <a:pPr marL="0" indent="0">
              <a:buNone/>
            </a:pPr>
            <a:r>
              <a:rPr lang="en-US" dirty="0">
                <a:latin typeface="Century Gothic" panose="020B0502020202020204" pitchFamily="34" charset="0"/>
              </a:rPr>
              <a:t>Restricted resources		Common resources</a:t>
            </a:r>
          </a:p>
          <a:p>
            <a:pPr marL="0" indent="0">
              <a:buNone/>
            </a:pPr>
            <a:r>
              <a:rPr lang="en-US" dirty="0">
                <a:latin typeface="Century Gothic" panose="020B0502020202020204" pitchFamily="34" charset="0"/>
              </a:rPr>
              <a:t>Elected officials			Hired officers</a:t>
            </a:r>
            <a:endParaRPr lang="en-US" dirty="0"/>
          </a:p>
        </p:txBody>
      </p:sp>
      <p:sp>
        <p:nvSpPr>
          <p:cNvPr id="4" name="Footer Placeholder 3"/>
          <p:cNvSpPr>
            <a:spLocks noGrp="1"/>
          </p:cNvSpPr>
          <p:nvPr>
            <p:ph type="ftr" sz="quarter" idx="11"/>
          </p:nvPr>
        </p:nvSpPr>
        <p:spPr/>
        <p:txBody>
          <a:bodyPr/>
          <a:lstStyle/>
          <a:p>
            <a:r>
              <a:rPr lang="en-US"/>
              <a:t>47th Annual KCCA Conference</a:t>
            </a:r>
          </a:p>
        </p:txBody>
      </p:sp>
      <p:sp>
        <p:nvSpPr>
          <p:cNvPr id="5" name="Slide Number Placeholder 4"/>
          <p:cNvSpPr>
            <a:spLocks noGrp="1"/>
          </p:cNvSpPr>
          <p:nvPr>
            <p:ph type="sldNum" sz="quarter" idx="12"/>
          </p:nvPr>
        </p:nvSpPr>
        <p:spPr/>
        <p:txBody>
          <a:bodyPr/>
          <a:lstStyle/>
          <a:p>
            <a:fld id="{48BC1AA3-16A1-473B-8DF6-2017F34AD7AA}" type="slidenum">
              <a:rPr lang="en-US" smtClean="0"/>
              <a:t>16</a:t>
            </a:fld>
            <a:endParaRPr lang="en-US"/>
          </a:p>
        </p:txBody>
      </p:sp>
    </p:spTree>
    <p:extLst>
      <p:ext uri="{BB962C8B-B14F-4D97-AF65-F5344CB8AC3E}">
        <p14:creationId xmlns:p14="http://schemas.microsoft.com/office/powerpoint/2010/main" val="226618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glow rad="101600">
                    <a:schemeClr val="bg1">
                      <a:alpha val="60000"/>
                    </a:schemeClr>
                  </a:glow>
                </a:effectLst>
              </a:rPr>
              <a:t>Budget Environment</a:t>
            </a:r>
            <a:endParaRPr lang="en-US" dirty="0"/>
          </a:p>
        </p:txBody>
      </p:sp>
      <p:sp>
        <p:nvSpPr>
          <p:cNvPr id="3" name="Content Placeholder 2"/>
          <p:cNvSpPr>
            <a:spLocks noGrp="1"/>
          </p:cNvSpPr>
          <p:nvPr>
            <p:ph idx="1"/>
          </p:nvPr>
        </p:nvSpPr>
        <p:spPr/>
        <p:txBody>
          <a:bodyPr/>
          <a:lstStyle/>
          <a:p>
            <a:r>
              <a:rPr lang="en-US" dirty="0">
                <a:latin typeface="Century Gothic" panose="020B0502020202020204" pitchFamily="34" charset="0"/>
              </a:rPr>
              <a:t>Kansas Statutes</a:t>
            </a:r>
          </a:p>
          <a:p>
            <a:r>
              <a:rPr lang="en-US" dirty="0">
                <a:latin typeface="Century Gothic" panose="020B0502020202020204" pitchFamily="34" charset="0"/>
              </a:rPr>
              <a:t>Accounting Standards</a:t>
            </a:r>
          </a:p>
          <a:p>
            <a:r>
              <a:rPr lang="en-US" dirty="0">
                <a:latin typeface="Century Gothic" panose="020B0502020202020204" pitchFamily="34" charset="0"/>
              </a:rPr>
              <a:t>County Budgeting Practices</a:t>
            </a:r>
          </a:p>
          <a:p>
            <a:r>
              <a:rPr lang="en-US" dirty="0">
                <a:latin typeface="Century Gothic" panose="020B0502020202020204" pitchFamily="34" charset="0"/>
              </a:rPr>
              <a:t>County Financial Policies</a:t>
            </a:r>
          </a:p>
          <a:p>
            <a:r>
              <a:rPr lang="en-US" dirty="0">
                <a:latin typeface="Century Gothic" panose="020B0502020202020204" pitchFamily="34" charset="0"/>
              </a:rPr>
              <a:t>Other Issues</a:t>
            </a:r>
          </a:p>
          <a:p>
            <a:endParaRPr lang="en-US" dirty="0"/>
          </a:p>
        </p:txBody>
      </p:sp>
      <p:sp>
        <p:nvSpPr>
          <p:cNvPr id="4" name="Footer Placeholder 3"/>
          <p:cNvSpPr>
            <a:spLocks noGrp="1"/>
          </p:cNvSpPr>
          <p:nvPr>
            <p:ph type="ftr" sz="quarter" idx="11"/>
          </p:nvPr>
        </p:nvSpPr>
        <p:spPr/>
        <p:txBody>
          <a:bodyPr/>
          <a:lstStyle/>
          <a:p>
            <a:r>
              <a:rPr lang="en-US"/>
              <a:t>47th Annual KCCA Conference</a:t>
            </a:r>
          </a:p>
        </p:txBody>
      </p:sp>
      <p:sp>
        <p:nvSpPr>
          <p:cNvPr id="5" name="Slide Number Placeholder 4"/>
          <p:cNvSpPr>
            <a:spLocks noGrp="1"/>
          </p:cNvSpPr>
          <p:nvPr>
            <p:ph type="sldNum" sz="quarter" idx="12"/>
          </p:nvPr>
        </p:nvSpPr>
        <p:spPr/>
        <p:txBody>
          <a:bodyPr/>
          <a:lstStyle/>
          <a:p>
            <a:fld id="{48BC1AA3-16A1-473B-8DF6-2017F34AD7AA}" type="slidenum">
              <a:rPr lang="en-US" smtClean="0"/>
              <a:t>17</a:t>
            </a:fld>
            <a:endParaRPr lang="en-US"/>
          </a:p>
        </p:txBody>
      </p:sp>
    </p:spTree>
    <p:extLst>
      <p:ext uri="{BB962C8B-B14F-4D97-AF65-F5344CB8AC3E}">
        <p14:creationId xmlns:p14="http://schemas.microsoft.com/office/powerpoint/2010/main" val="2997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glow rad="101600">
                    <a:schemeClr val="bg1">
                      <a:alpha val="60000"/>
                    </a:schemeClr>
                  </a:glow>
                </a:effectLst>
              </a:rPr>
              <a:t>Budget Process</a:t>
            </a:r>
            <a:endParaRPr lang="en-US" dirty="0"/>
          </a:p>
        </p:txBody>
      </p:sp>
      <p:sp>
        <p:nvSpPr>
          <p:cNvPr id="3" name="Content Placeholder 2"/>
          <p:cNvSpPr>
            <a:spLocks noGrp="1"/>
          </p:cNvSpPr>
          <p:nvPr>
            <p:ph idx="1"/>
          </p:nvPr>
        </p:nvSpPr>
        <p:spPr/>
        <p:txBody>
          <a:bodyPr numCol="2">
            <a:normAutofit/>
          </a:bodyPr>
          <a:lstStyle/>
          <a:p>
            <a:pPr marL="514350" indent="-514350">
              <a:buFont typeface="+mj-lt"/>
              <a:buAutoNum type="arabicPeriod"/>
            </a:pPr>
            <a:r>
              <a:rPr lang="en-US" dirty="0">
                <a:latin typeface="Century Gothic" panose="020B0502020202020204" pitchFamily="34" charset="0"/>
              </a:rPr>
              <a:t>Budget Calendar</a:t>
            </a:r>
          </a:p>
          <a:p>
            <a:pPr marL="514350" indent="-514350">
              <a:buFont typeface="+mj-lt"/>
              <a:buAutoNum type="arabicPeriod"/>
            </a:pPr>
            <a:r>
              <a:rPr lang="en-US" dirty="0">
                <a:latin typeface="Century Gothic" panose="020B0502020202020204" pitchFamily="34" charset="0"/>
              </a:rPr>
              <a:t>Strategic Planning Retreat</a:t>
            </a:r>
          </a:p>
          <a:p>
            <a:pPr marL="514350" indent="-514350">
              <a:buFont typeface="+mj-lt"/>
              <a:buAutoNum type="arabicPeriod"/>
            </a:pPr>
            <a:r>
              <a:rPr lang="en-US" dirty="0">
                <a:latin typeface="Century Gothic" panose="020B0502020202020204" pitchFamily="34" charset="0"/>
              </a:rPr>
              <a:t>The Long Term Financial Plan (LTFP)</a:t>
            </a:r>
          </a:p>
          <a:p>
            <a:pPr marL="514350" indent="-514350">
              <a:buFont typeface="+mj-lt"/>
              <a:buAutoNum type="arabicPeriod"/>
            </a:pPr>
            <a:r>
              <a:rPr lang="en-US" dirty="0">
                <a:latin typeface="Century Gothic" panose="020B0502020202020204" pitchFamily="34" charset="0"/>
              </a:rPr>
              <a:t>The CIP</a:t>
            </a:r>
          </a:p>
          <a:p>
            <a:pPr marL="514350" indent="-514350">
              <a:buFont typeface="+mj-lt"/>
              <a:buAutoNum type="arabicPeriod"/>
            </a:pPr>
            <a:r>
              <a:rPr lang="en-US" dirty="0">
                <a:latin typeface="Century Gothic" panose="020B0502020202020204" pitchFamily="34" charset="0"/>
              </a:rPr>
              <a:t>Revenue Estimates</a:t>
            </a:r>
          </a:p>
          <a:p>
            <a:pPr marL="514350" indent="-514350">
              <a:buFont typeface="+mj-lt"/>
              <a:buAutoNum type="arabicPeriod"/>
            </a:pPr>
            <a:r>
              <a:rPr lang="en-US" dirty="0">
                <a:latin typeface="Century Gothic" panose="020B0502020202020204" pitchFamily="34" charset="0"/>
              </a:rPr>
              <a:t>Expenditures</a:t>
            </a:r>
          </a:p>
          <a:p>
            <a:pPr marL="514350" indent="-514350">
              <a:buFont typeface="+mj-lt"/>
              <a:buAutoNum type="arabicPeriod"/>
            </a:pPr>
            <a:r>
              <a:rPr lang="en-US" dirty="0">
                <a:latin typeface="Century Gothic" panose="020B0502020202020204" pitchFamily="34" charset="0"/>
              </a:rPr>
              <a:t>Base Budgets</a:t>
            </a:r>
          </a:p>
          <a:p>
            <a:pPr marL="514350" indent="-514350">
              <a:buFont typeface="+mj-lt"/>
              <a:buAutoNum type="arabicPeriod"/>
            </a:pPr>
            <a:r>
              <a:rPr lang="en-US" dirty="0">
                <a:latin typeface="Century Gothic" panose="020B0502020202020204" pitchFamily="34" charset="0"/>
              </a:rPr>
              <a:t>Department Hearings</a:t>
            </a:r>
          </a:p>
          <a:p>
            <a:pPr marL="514350" indent="-514350">
              <a:buFont typeface="+mj-lt"/>
              <a:buAutoNum type="arabicPeriod"/>
            </a:pPr>
            <a:r>
              <a:rPr lang="en-US" dirty="0">
                <a:latin typeface="Century Gothic" panose="020B0502020202020204" pitchFamily="34" charset="0"/>
              </a:rPr>
              <a:t>Commission Hearings</a:t>
            </a:r>
          </a:p>
          <a:p>
            <a:pPr marL="514350" indent="-514350">
              <a:buFont typeface="+mj-lt"/>
              <a:buAutoNum type="arabicPeriod"/>
            </a:pPr>
            <a:r>
              <a:rPr lang="en-US" dirty="0">
                <a:latin typeface="Century Gothic" panose="020B0502020202020204" pitchFamily="34" charset="0"/>
              </a:rPr>
              <a:t>Public Hearings</a:t>
            </a:r>
          </a:p>
          <a:p>
            <a:pPr marL="514350" indent="-514350">
              <a:buFont typeface="+mj-lt"/>
              <a:buAutoNum type="arabicPeriod"/>
            </a:pPr>
            <a:r>
              <a:rPr lang="en-US" dirty="0">
                <a:latin typeface="Century Gothic" panose="020B0502020202020204" pitchFamily="34" charset="0"/>
              </a:rPr>
              <a:t>Budget Adoption</a:t>
            </a:r>
          </a:p>
          <a:p>
            <a:pPr marL="514350" indent="-514350">
              <a:buFont typeface="+mj-lt"/>
              <a:buAutoNum type="arabicPeriod"/>
            </a:pPr>
            <a:r>
              <a:rPr lang="en-US" dirty="0">
                <a:latin typeface="Century Gothic" panose="020B0502020202020204" pitchFamily="34" charset="0"/>
              </a:rPr>
              <a:t>Monitoring and Reporting</a:t>
            </a:r>
          </a:p>
          <a:p>
            <a:endParaRPr lang="en-US" dirty="0"/>
          </a:p>
        </p:txBody>
      </p:sp>
      <p:sp>
        <p:nvSpPr>
          <p:cNvPr id="4" name="Footer Placeholder 3"/>
          <p:cNvSpPr>
            <a:spLocks noGrp="1"/>
          </p:cNvSpPr>
          <p:nvPr>
            <p:ph type="ftr" sz="quarter" idx="11"/>
          </p:nvPr>
        </p:nvSpPr>
        <p:spPr/>
        <p:txBody>
          <a:bodyPr/>
          <a:lstStyle/>
          <a:p>
            <a:r>
              <a:rPr lang="en-US"/>
              <a:t>47th Annual KCCA Conference</a:t>
            </a:r>
          </a:p>
        </p:txBody>
      </p:sp>
      <p:sp>
        <p:nvSpPr>
          <p:cNvPr id="5" name="Slide Number Placeholder 4"/>
          <p:cNvSpPr>
            <a:spLocks noGrp="1"/>
          </p:cNvSpPr>
          <p:nvPr>
            <p:ph type="sldNum" sz="quarter" idx="12"/>
          </p:nvPr>
        </p:nvSpPr>
        <p:spPr/>
        <p:txBody>
          <a:bodyPr/>
          <a:lstStyle/>
          <a:p>
            <a:fld id="{48BC1AA3-16A1-473B-8DF6-2017F34AD7AA}" type="slidenum">
              <a:rPr lang="en-US" smtClean="0"/>
              <a:t>18</a:t>
            </a:fld>
            <a:endParaRPr lang="en-US"/>
          </a:p>
        </p:txBody>
      </p:sp>
    </p:spTree>
    <p:extLst>
      <p:ext uri="{BB962C8B-B14F-4D97-AF65-F5344CB8AC3E}">
        <p14:creationId xmlns:p14="http://schemas.microsoft.com/office/powerpoint/2010/main" val="85330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glow rad="101600">
                    <a:schemeClr val="bg1">
                      <a:alpha val="60000"/>
                    </a:schemeClr>
                  </a:glow>
                </a:effectLst>
              </a:rPr>
              <a:t>Budget Process</a:t>
            </a:r>
            <a:endParaRPr lang="en-US" dirty="0"/>
          </a:p>
        </p:txBody>
      </p:sp>
      <p:sp>
        <p:nvSpPr>
          <p:cNvPr id="3" name="Content Placeholder 2"/>
          <p:cNvSpPr>
            <a:spLocks noGrp="1"/>
          </p:cNvSpPr>
          <p:nvPr>
            <p:ph idx="1"/>
          </p:nvPr>
        </p:nvSpPr>
        <p:spPr/>
        <p:txBody>
          <a:bodyPr>
            <a:normAutofit/>
          </a:bodyPr>
          <a:lstStyle/>
          <a:p>
            <a:r>
              <a:rPr lang="en-US" sz="3600" dirty="0"/>
              <a:t>Monitoring and reporting</a:t>
            </a:r>
          </a:p>
          <a:p>
            <a:pPr lvl="1"/>
            <a:r>
              <a:rPr lang="en-US" sz="3200" dirty="0"/>
              <a:t>Quarterly public reports (to paper and to BOCC)</a:t>
            </a:r>
          </a:p>
          <a:p>
            <a:pPr lvl="1"/>
            <a:r>
              <a:rPr lang="en-US" sz="3200" dirty="0"/>
              <a:t>Monthly internal reports (budget and unencumbered cash)</a:t>
            </a:r>
          </a:p>
          <a:p>
            <a:pPr lvl="1"/>
            <a:r>
              <a:rPr lang="en-US" sz="3200" dirty="0"/>
              <a:t>Annual Audit</a:t>
            </a:r>
          </a:p>
          <a:p>
            <a:endParaRPr lang="en-US" sz="3600" dirty="0"/>
          </a:p>
        </p:txBody>
      </p:sp>
      <p:sp>
        <p:nvSpPr>
          <p:cNvPr id="4" name="Footer Placeholder 3"/>
          <p:cNvSpPr>
            <a:spLocks noGrp="1"/>
          </p:cNvSpPr>
          <p:nvPr>
            <p:ph type="ftr" sz="quarter" idx="11"/>
          </p:nvPr>
        </p:nvSpPr>
        <p:spPr/>
        <p:txBody>
          <a:bodyPr/>
          <a:lstStyle/>
          <a:p>
            <a:r>
              <a:rPr lang="en-US"/>
              <a:t>47th Annual KCCA Conference</a:t>
            </a:r>
          </a:p>
        </p:txBody>
      </p:sp>
      <p:sp>
        <p:nvSpPr>
          <p:cNvPr id="5" name="Slide Number Placeholder 4"/>
          <p:cNvSpPr>
            <a:spLocks noGrp="1"/>
          </p:cNvSpPr>
          <p:nvPr>
            <p:ph type="sldNum" sz="quarter" idx="12"/>
          </p:nvPr>
        </p:nvSpPr>
        <p:spPr/>
        <p:txBody>
          <a:bodyPr/>
          <a:lstStyle/>
          <a:p>
            <a:fld id="{48BC1AA3-16A1-473B-8DF6-2017F34AD7AA}" type="slidenum">
              <a:rPr lang="en-US" smtClean="0"/>
              <a:t>19</a:t>
            </a:fld>
            <a:endParaRPr lang="en-US"/>
          </a:p>
        </p:txBody>
      </p:sp>
    </p:spTree>
    <p:extLst>
      <p:ext uri="{BB962C8B-B14F-4D97-AF65-F5344CB8AC3E}">
        <p14:creationId xmlns:p14="http://schemas.microsoft.com/office/powerpoint/2010/main" val="28434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Agenda</a:t>
            </a:r>
            <a:endParaRPr lang="en-US" dirty="0"/>
          </a:p>
        </p:txBody>
      </p:sp>
      <p:sp>
        <p:nvSpPr>
          <p:cNvPr id="3" name="Content Placeholder 2"/>
          <p:cNvSpPr>
            <a:spLocks noGrp="1"/>
          </p:cNvSpPr>
          <p:nvPr>
            <p:ph idx="1"/>
          </p:nvPr>
        </p:nvSpPr>
        <p:spPr/>
        <p:txBody>
          <a:bodyPr>
            <a:normAutofit/>
          </a:bodyPr>
          <a:lstStyle/>
          <a:p>
            <a:r>
              <a:rPr lang="en-US" sz="4000" dirty="0"/>
              <a:t> Go over basics of budgeting for Kansas Counties</a:t>
            </a:r>
          </a:p>
          <a:p>
            <a:pPr lvl="1"/>
            <a:r>
              <a:rPr lang="en-US" sz="3600" dirty="0"/>
              <a:t>Legal framework</a:t>
            </a:r>
          </a:p>
          <a:p>
            <a:pPr lvl="1"/>
            <a:r>
              <a:rPr lang="en-US" sz="3600" dirty="0"/>
              <a:t>Budget Process</a:t>
            </a:r>
          </a:p>
          <a:p>
            <a:pPr lvl="1"/>
            <a:r>
              <a:rPr lang="en-US" sz="3600" dirty="0"/>
              <a:t>Strategic Planning</a:t>
            </a:r>
          </a:p>
          <a:p>
            <a:pPr lvl="1"/>
            <a:endParaRPr lang="en-US" sz="3600" dirty="0"/>
          </a:p>
        </p:txBody>
      </p:sp>
      <p:sp>
        <p:nvSpPr>
          <p:cNvPr id="4" name="Footer Placeholder 3"/>
          <p:cNvSpPr>
            <a:spLocks noGrp="1"/>
          </p:cNvSpPr>
          <p:nvPr>
            <p:ph type="ftr" sz="quarter" idx="11"/>
          </p:nvPr>
        </p:nvSpPr>
        <p:spPr/>
        <p:txBody>
          <a:bodyPr/>
          <a:lstStyle/>
          <a:p>
            <a:r>
              <a:rPr lang="en-US"/>
              <a:t>47th Annual KCCA Conference</a:t>
            </a:r>
          </a:p>
        </p:txBody>
      </p:sp>
      <p:sp>
        <p:nvSpPr>
          <p:cNvPr id="5" name="Slide Number Placeholder 4"/>
          <p:cNvSpPr>
            <a:spLocks noGrp="1"/>
          </p:cNvSpPr>
          <p:nvPr>
            <p:ph type="sldNum" sz="quarter" idx="12"/>
          </p:nvPr>
        </p:nvSpPr>
        <p:spPr/>
        <p:txBody>
          <a:bodyPr/>
          <a:lstStyle/>
          <a:p>
            <a:fld id="{48BC1AA3-16A1-473B-8DF6-2017F34AD7AA}" type="slidenum">
              <a:rPr lang="en-US" smtClean="0"/>
              <a:t>2</a:t>
            </a:fld>
            <a:endParaRPr lang="en-US"/>
          </a:p>
        </p:txBody>
      </p:sp>
    </p:spTree>
    <p:extLst>
      <p:ext uri="{BB962C8B-B14F-4D97-AF65-F5344CB8AC3E}">
        <p14:creationId xmlns:p14="http://schemas.microsoft.com/office/powerpoint/2010/main" val="3720784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glow rad="101600">
                    <a:schemeClr val="bg1">
                      <a:alpha val="60000"/>
                    </a:schemeClr>
                  </a:glow>
                </a:effectLst>
              </a:rPr>
              <a:t>Strategic Planning</a:t>
            </a:r>
            <a:endParaRPr lang="en-US" dirty="0"/>
          </a:p>
        </p:txBody>
      </p:sp>
      <p:sp>
        <p:nvSpPr>
          <p:cNvPr id="3" name="Content Placeholder 2"/>
          <p:cNvSpPr>
            <a:spLocks noGrp="1"/>
          </p:cNvSpPr>
          <p:nvPr>
            <p:ph idx="1"/>
          </p:nvPr>
        </p:nvSpPr>
        <p:spPr/>
        <p:txBody>
          <a:bodyPr>
            <a:normAutofit/>
          </a:bodyPr>
          <a:lstStyle/>
          <a:p>
            <a:r>
              <a:rPr lang="en-US" dirty="0">
                <a:latin typeface="Century Gothic" panose="020B0502020202020204" pitchFamily="34" charset="0"/>
              </a:rPr>
              <a:t>What is Strategic Planning – </a:t>
            </a:r>
          </a:p>
          <a:p>
            <a:pPr lvl="1"/>
            <a:r>
              <a:rPr lang="en-US" dirty="0">
                <a:latin typeface="Century Gothic" panose="020B0502020202020204" pitchFamily="34" charset="0"/>
              </a:rPr>
              <a:t>a useful tool for any community that wishes to adapt and grow. A plan will help you see where you want to go and help you make decisions on how to get there.</a:t>
            </a:r>
          </a:p>
          <a:p>
            <a:pPr lvl="1"/>
            <a:r>
              <a:rPr lang="en-US" dirty="0">
                <a:latin typeface="Century Gothic" panose="020B0502020202020204" pitchFamily="34" charset="0"/>
              </a:rPr>
              <a:t>aligns human and financial resources with the priorities of the community.</a:t>
            </a:r>
          </a:p>
          <a:p>
            <a:pPr lvl="1"/>
            <a:r>
              <a:rPr lang="en-US" dirty="0">
                <a:latin typeface="Century Gothic" panose="020B0502020202020204" pitchFamily="34" charset="0"/>
              </a:rPr>
              <a:t>A tool for elected officials and residents for the effective and efficient delivery of services in your community.</a:t>
            </a:r>
          </a:p>
          <a:p>
            <a:endParaRPr lang="en-US" dirty="0"/>
          </a:p>
        </p:txBody>
      </p:sp>
      <p:sp>
        <p:nvSpPr>
          <p:cNvPr id="4" name="Footer Placeholder 3"/>
          <p:cNvSpPr>
            <a:spLocks noGrp="1"/>
          </p:cNvSpPr>
          <p:nvPr>
            <p:ph type="ftr" sz="quarter" idx="11"/>
          </p:nvPr>
        </p:nvSpPr>
        <p:spPr/>
        <p:txBody>
          <a:bodyPr/>
          <a:lstStyle/>
          <a:p>
            <a:r>
              <a:rPr lang="en-US"/>
              <a:t>47th Annual KCCA Conference</a:t>
            </a:r>
          </a:p>
        </p:txBody>
      </p:sp>
      <p:sp>
        <p:nvSpPr>
          <p:cNvPr id="5" name="Slide Number Placeholder 4"/>
          <p:cNvSpPr>
            <a:spLocks noGrp="1"/>
          </p:cNvSpPr>
          <p:nvPr>
            <p:ph type="sldNum" sz="quarter" idx="12"/>
          </p:nvPr>
        </p:nvSpPr>
        <p:spPr/>
        <p:txBody>
          <a:bodyPr/>
          <a:lstStyle/>
          <a:p>
            <a:fld id="{48BC1AA3-16A1-473B-8DF6-2017F34AD7AA}" type="slidenum">
              <a:rPr lang="en-US" smtClean="0"/>
              <a:t>20</a:t>
            </a:fld>
            <a:endParaRPr lang="en-US"/>
          </a:p>
        </p:txBody>
      </p:sp>
    </p:spTree>
    <p:extLst>
      <p:ext uri="{BB962C8B-B14F-4D97-AF65-F5344CB8AC3E}">
        <p14:creationId xmlns:p14="http://schemas.microsoft.com/office/powerpoint/2010/main" val="4168311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glow rad="101600">
                    <a:schemeClr val="bg1">
                      <a:alpha val="60000"/>
                    </a:schemeClr>
                  </a:glow>
                </a:effectLst>
              </a:rPr>
              <a:t>Why Do a Strategic Plan?</a:t>
            </a:r>
          </a:p>
        </p:txBody>
      </p:sp>
      <p:sp>
        <p:nvSpPr>
          <p:cNvPr id="3" name="Content Placeholder 2"/>
          <p:cNvSpPr>
            <a:spLocks noGrp="1"/>
          </p:cNvSpPr>
          <p:nvPr>
            <p:ph idx="1"/>
          </p:nvPr>
        </p:nvSpPr>
        <p:spPr/>
        <p:txBody>
          <a:bodyPr>
            <a:normAutofit fontScale="92500" lnSpcReduction="10000"/>
          </a:bodyPr>
          <a:lstStyle/>
          <a:p>
            <a:r>
              <a:rPr lang="en-US" dirty="0"/>
              <a:t>To create a vision of what the community wants to become in the future. </a:t>
            </a:r>
          </a:p>
          <a:p>
            <a:r>
              <a:rPr lang="en-US" dirty="0"/>
              <a:t>To see the big picture of how the community’s economy, environment and people will be changed. A decision to do nothing is a decision to be changed over time possible in ways the community does not desire.</a:t>
            </a:r>
          </a:p>
          <a:p>
            <a:r>
              <a:rPr lang="en-US" dirty="0"/>
              <a:t>To make sure that everyone in the community shares in its well-being.</a:t>
            </a:r>
          </a:p>
          <a:p>
            <a:r>
              <a:rPr lang="en-US" dirty="0"/>
              <a:t>To select and agree on some common goals.</a:t>
            </a:r>
          </a:p>
          <a:p>
            <a:r>
              <a:rPr lang="en-US" dirty="0"/>
              <a:t>To involve as many people and local organizations (e.g. universities, medical  centers) as possible in the process.</a:t>
            </a:r>
          </a:p>
          <a:p>
            <a:r>
              <a:rPr lang="en-US" dirty="0"/>
              <a:t>To find out how much time, money, and other resources are needed to create change.</a:t>
            </a:r>
          </a:p>
          <a:p>
            <a:r>
              <a:rPr lang="en-US" dirty="0"/>
              <a:t>To get the support of Federal, State, private and non-profit partners.</a:t>
            </a:r>
            <a:endParaRPr lang="en-US" sz="4400" dirty="0">
              <a:effectLst>
                <a:glow rad="101600">
                  <a:schemeClr val="bg1">
                    <a:alpha val="60000"/>
                  </a:schemeClr>
                </a:glow>
              </a:effectLst>
              <a:latin typeface="+mj-lt"/>
              <a:ea typeface="+mj-ea"/>
              <a:cs typeface="+mj-cs"/>
            </a:endParaRPr>
          </a:p>
        </p:txBody>
      </p:sp>
      <p:sp>
        <p:nvSpPr>
          <p:cNvPr id="4" name="Footer Placeholder 3"/>
          <p:cNvSpPr>
            <a:spLocks noGrp="1"/>
          </p:cNvSpPr>
          <p:nvPr>
            <p:ph type="ftr" sz="quarter" idx="11"/>
          </p:nvPr>
        </p:nvSpPr>
        <p:spPr/>
        <p:txBody>
          <a:bodyPr/>
          <a:lstStyle/>
          <a:p>
            <a:r>
              <a:rPr lang="en-US"/>
              <a:t>47th Annual KCCA Conference</a:t>
            </a:r>
          </a:p>
        </p:txBody>
      </p:sp>
      <p:sp>
        <p:nvSpPr>
          <p:cNvPr id="5" name="Slide Number Placeholder 4"/>
          <p:cNvSpPr>
            <a:spLocks noGrp="1"/>
          </p:cNvSpPr>
          <p:nvPr>
            <p:ph type="sldNum" sz="quarter" idx="12"/>
          </p:nvPr>
        </p:nvSpPr>
        <p:spPr/>
        <p:txBody>
          <a:bodyPr/>
          <a:lstStyle/>
          <a:p>
            <a:fld id="{48BC1AA3-16A1-473B-8DF6-2017F34AD7AA}" type="slidenum">
              <a:rPr lang="en-US" smtClean="0"/>
              <a:t>21</a:t>
            </a:fld>
            <a:endParaRPr lang="en-US"/>
          </a:p>
        </p:txBody>
      </p:sp>
    </p:spTree>
    <p:extLst>
      <p:ext uri="{BB962C8B-B14F-4D97-AF65-F5344CB8AC3E}">
        <p14:creationId xmlns:p14="http://schemas.microsoft.com/office/powerpoint/2010/main" val="17746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 to doing a strategic plan</a:t>
            </a:r>
          </a:p>
        </p:txBody>
      </p:sp>
      <p:sp>
        <p:nvSpPr>
          <p:cNvPr id="3" name="Content Placeholder 2"/>
          <p:cNvSpPr>
            <a:spLocks noGrp="1"/>
          </p:cNvSpPr>
          <p:nvPr>
            <p:ph idx="1"/>
          </p:nvPr>
        </p:nvSpPr>
        <p:spPr/>
        <p:txBody>
          <a:bodyPr/>
          <a:lstStyle/>
          <a:p>
            <a:r>
              <a:rPr lang="en-US" dirty="0"/>
              <a:t>Financial capacity</a:t>
            </a:r>
          </a:p>
          <a:p>
            <a:pPr lvl="1"/>
            <a:r>
              <a:rPr lang="en-US" dirty="0"/>
              <a:t>Strategic planning can be expensive, especially for smaller counties. However, if you hold the retreat on county owned property, utilize staff for some of the back-end work, and produce your own documents, the costs can be minimal.</a:t>
            </a:r>
          </a:p>
          <a:p>
            <a:r>
              <a:rPr lang="en-US" dirty="0"/>
              <a:t>Administrative Capacity</a:t>
            </a:r>
          </a:p>
          <a:p>
            <a:pPr lvl="1"/>
            <a:r>
              <a:rPr lang="en-US" dirty="0"/>
              <a:t>If you do not have an administrator, than you should consider hiring an advisor/facilitator to walk you through the process. Ensure you get an advisor/facilitator that is a good fit for your county. Universities, Extension offices and possible non-profits are a good source for this service.</a:t>
            </a:r>
          </a:p>
        </p:txBody>
      </p:sp>
      <p:sp>
        <p:nvSpPr>
          <p:cNvPr id="4" name="Footer Placeholder 3"/>
          <p:cNvSpPr>
            <a:spLocks noGrp="1"/>
          </p:cNvSpPr>
          <p:nvPr>
            <p:ph type="ftr" sz="quarter" idx="11"/>
          </p:nvPr>
        </p:nvSpPr>
        <p:spPr/>
        <p:txBody>
          <a:bodyPr/>
          <a:lstStyle/>
          <a:p>
            <a:r>
              <a:rPr lang="en-US"/>
              <a:t>47th Annual KCCA Conference</a:t>
            </a:r>
          </a:p>
        </p:txBody>
      </p:sp>
      <p:sp>
        <p:nvSpPr>
          <p:cNvPr id="5" name="Slide Number Placeholder 4"/>
          <p:cNvSpPr>
            <a:spLocks noGrp="1"/>
          </p:cNvSpPr>
          <p:nvPr>
            <p:ph type="sldNum" sz="quarter" idx="12"/>
          </p:nvPr>
        </p:nvSpPr>
        <p:spPr/>
        <p:txBody>
          <a:bodyPr/>
          <a:lstStyle/>
          <a:p>
            <a:fld id="{48BC1AA3-16A1-473B-8DF6-2017F34AD7AA}" type="slidenum">
              <a:rPr lang="en-US" smtClean="0"/>
              <a:t>22</a:t>
            </a:fld>
            <a:endParaRPr lang="en-US"/>
          </a:p>
        </p:txBody>
      </p:sp>
    </p:spTree>
    <p:extLst>
      <p:ext uri="{BB962C8B-B14F-4D97-AF65-F5344CB8AC3E}">
        <p14:creationId xmlns:p14="http://schemas.microsoft.com/office/powerpoint/2010/main" val="28978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be useful…keep it simple</a:t>
            </a:r>
          </a:p>
        </p:txBody>
      </p:sp>
      <p:sp>
        <p:nvSpPr>
          <p:cNvPr id="3" name="Content Placeholder 2"/>
          <p:cNvSpPr>
            <a:spLocks noGrp="1"/>
          </p:cNvSpPr>
          <p:nvPr>
            <p:ph idx="1"/>
          </p:nvPr>
        </p:nvSpPr>
        <p:spPr/>
        <p:txBody>
          <a:bodyPr>
            <a:normAutofit/>
          </a:bodyPr>
          <a:lstStyle/>
          <a:p>
            <a:r>
              <a:rPr lang="en-US" sz="3200" dirty="0"/>
              <a:t>I will present more complex ideas, but if this is your first year:</a:t>
            </a:r>
          </a:p>
          <a:p>
            <a:pPr lvl="1"/>
            <a:r>
              <a:rPr lang="en-US" sz="2800" dirty="0"/>
              <a:t>Start with a one-day retreat </a:t>
            </a:r>
          </a:p>
          <a:p>
            <a:pPr lvl="1"/>
            <a:r>
              <a:rPr lang="en-US" sz="2800" dirty="0"/>
              <a:t>Use a local facilitator</a:t>
            </a:r>
          </a:p>
          <a:p>
            <a:pPr lvl="1"/>
            <a:r>
              <a:rPr lang="en-US" sz="2800" dirty="0"/>
              <a:t>Only include the BOCC and county department heads in the retreat</a:t>
            </a:r>
          </a:p>
          <a:p>
            <a:pPr lvl="1"/>
            <a:r>
              <a:rPr lang="en-US" sz="2800" dirty="0"/>
              <a:t>Your final product should be a one page document</a:t>
            </a:r>
          </a:p>
          <a:p>
            <a:pPr lvl="1"/>
            <a:r>
              <a:rPr lang="en-US" sz="2800" dirty="0"/>
              <a:t>Your goals and strategies should be easy to understand and attain</a:t>
            </a:r>
          </a:p>
          <a:p>
            <a:pPr lvl="1"/>
            <a:r>
              <a:rPr lang="en-US" sz="2800" dirty="0"/>
              <a:t>Your strategic plan should integrate easily with your annual budget</a:t>
            </a:r>
          </a:p>
          <a:p>
            <a:pPr marL="457200" lvl="1" indent="0">
              <a:buNone/>
            </a:pPr>
            <a:endParaRPr lang="en-US" sz="2800" dirty="0"/>
          </a:p>
          <a:p>
            <a:endParaRPr lang="en-US" sz="3200" dirty="0"/>
          </a:p>
          <a:p>
            <a:endParaRPr lang="en-US" sz="3200" dirty="0"/>
          </a:p>
        </p:txBody>
      </p:sp>
      <p:sp>
        <p:nvSpPr>
          <p:cNvPr id="4" name="Footer Placeholder 3"/>
          <p:cNvSpPr>
            <a:spLocks noGrp="1"/>
          </p:cNvSpPr>
          <p:nvPr>
            <p:ph type="ftr" sz="quarter" idx="11"/>
          </p:nvPr>
        </p:nvSpPr>
        <p:spPr/>
        <p:txBody>
          <a:bodyPr/>
          <a:lstStyle/>
          <a:p>
            <a:r>
              <a:rPr lang="en-US"/>
              <a:t>47th Annual KCCA Conference</a:t>
            </a:r>
          </a:p>
        </p:txBody>
      </p:sp>
      <p:sp>
        <p:nvSpPr>
          <p:cNvPr id="5" name="Slide Number Placeholder 4"/>
          <p:cNvSpPr>
            <a:spLocks noGrp="1"/>
          </p:cNvSpPr>
          <p:nvPr>
            <p:ph type="sldNum" sz="quarter" idx="12"/>
          </p:nvPr>
        </p:nvSpPr>
        <p:spPr/>
        <p:txBody>
          <a:bodyPr/>
          <a:lstStyle/>
          <a:p>
            <a:fld id="{48BC1AA3-16A1-473B-8DF6-2017F34AD7AA}" type="slidenum">
              <a:rPr lang="en-US" smtClean="0"/>
              <a:t>23</a:t>
            </a:fld>
            <a:endParaRPr lang="en-US"/>
          </a:p>
        </p:txBody>
      </p:sp>
    </p:spTree>
    <p:extLst>
      <p:ext uri="{BB962C8B-B14F-4D97-AF65-F5344CB8AC3E}">
        <p14:creationId xmlns:p14="http://schemas.microsoft.com/office/powerpoint/2010/main" val="2631271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62584" y="1057276"/>
            <a:ext cx="9553914" cy="5478322"/>
          </a:xfrm>
          <a:prstGeom prst="rect">
            <a:avLst/>
          </a:prstGeom>
        </p:spPr>
      </p:pic>
      <p:sp>
        <p:nvSpPr>
          <p:cNvPr id="2" name="Title 1"/>
          <p:cNvSpPr>
            <a:spLocks noGrp="1"/>
          </p:cNvSpPr>
          <p:nvPr>
            <p:ph type="title"/>
          </p:nvPr>
        </p:nvSpPr>
        <p:spPr>
          <a:xfrm>
            <a:off x="838200" y="365126"/>
            <a:ext cx="10515600" cy="787400"/>
          </a:xfrm>
        </p:spPr>
        <p:txBody>
          <a:bodyPr/>
          <a:lstStyle/>
          <a:p>
            <a:r>
              <a:rPr lang="en-US" dirty="0"/>
              <a:t>The Strategic Planning Process</a:t>
            </a:r>
          </a:p>
        </p:txBody>
      </p:sp>
      <p:sp>
        <p:nvSpPr>
          <p:cNvPr id="4" name="Footer Placeholder 3"/>
          <p:cNvSpPr>
            <a:spLocks noGrp="1"/>
          </p:cNvSpPr>
          <p:nvPr>
            <p:ph type="ftr" sz="quarter" idx="11"/>
          </p:nvPr>
        </p:nvSpPr>
        <p:spPr/>
        <p:txBody>
          <a:bodyPr/>
          <a:lstStyle/>
          <a:p>
            <a:r>
              <a:rPr lang="en-US"/>
              <a:t>47th Annual KCCA Conference</a:t>
            </a:r>
          </a:p>
        </p:txBody>
      </p:sp>
      <p:sp>
        <p:nvSpPr>
          <p:cNvPr id="5" name="Slide Number Placeholder 4"/>
          <p:cNvSpPr>
            <a:spLocks noGrp="1"/>
          </p:cNvSpPr>
          <p:nvPr>
            <p:ph type="sldNum" sz="quarter" idx="12"/>
          </p:nvPr>
        </p:nvSpPr>
        <p:spPr/>
        <p:txBody>
          <a:bodyPr/>
          <a:lstStyle/>
          <a:p>
            <a:fld id="{48BC1AA3-16A1-473B-8DF6-2017F34AD7AA}" type="slidenum">
              <a:rPr lang="en-US" smtClean="0"/>
              <a:t>24</a:t>
            </a:fld>
            <a:endParaRPr lang="en-US"/>
          </a:p>
        </p:txBody>
      </p:sp>
    </p:spTree>
    <p:extLst>
      <p:ext uri="{BB962C8B-B14F-4D97-AF65-F5344CB8AC3E}">
        <p14:creationId xmlns:p14="http://schemas.microsoft.com/office/powerpoint/2010/main" val="968656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 Consensus on Strategic Plan Development</a:t>
            </a:r>
          </a:p>
        </p:txBody>
      </p:sp>
      <p:sp>
        <p:nvSpPr>
          <p:cNvPr id="3" name="Content Placeholder 2"/>
          <p:cNvSpPr>
            <a:spLocks noGrp="1"/>
          </p:cNvSpPr>
          <p:nvPr>
            <p:ph idx="1"/>
          </p:nvPr>
        </p:nvSpPr>
        <p:spPr/>
        <p:txBody>
          <a:bodyPr>
            <a:normAutofit lnSpcReduction="10000"/>
          </a:bodyPr>
          <a:lstStyle/>
          <a:p>
            <a:pPr marL="0" indent="0">
              <a:buNone/>
            </a:pPr>
            <a:r>
              <a:rPr lang="en-US" dirty="0"/>
              <a:t>The BOCC is essential to lead the charge. It will not be a valuable product if they are not deeply involved in the process. Remember, a strategic plan:</a:t>
            </a:r>
          </a:p>
          <a:p>
            <a:r>
              <a:rPr lang="en-US" dirty="0"/>
              <a:t>Serves as a communication device for elected officials, staff, and the public.</a:t>
            </a:r>
          </a:p>
          <a:p>
            <a:r>
              <a:rPr lang="en-US" dirty="0"/>
              <a:t> Helps prioritize organizational work and the limited financial resources available.</a:t>
            </a:r>
          </a:p>
          <a:p>
            <a:r>
              <a:rPr lang="en-US" dirty="0"/>
              <a:t>Serves as a decision-making tool for controversial issues. </a:t>
            </a:r>
          </a:p>
          <a:p>
            <a:r>
              <a:rPr lang="en-US" dirty="0"/>
              <a:t>Creates clear guidance on the goals of the governing body to staff and can serve as an accountability tool for their performance.</a:t>
            </a:r>
          </a:p>
        </p:txBody>
      </p:sp>
      <p:sp>
        <p:nvSpPr>
          <p:cNvPr id="4" name="Footer Placeholder 3"/>
          <p:cNvSpPr>
            <a:spLocks noGrp="1"/>
          </p:cNvSpPr>
          <p:nvPr>
            <p:ph type="ftr" sz="quarter" idx="11"/>
          </p:nvPr>
        </p:nvSpPr>
        <p:spPr/>
        <p:txBody>
          <a:bodyPr/>
          <a:lstStyle/>
          <a:p>
            <a:r>
              <a:rPr lang="en-US"/>
              <a:t>47th Annual KCCA Conference</a:t>
            </a:r>
          </a:p>
        </p:txBody>
      </p:sp>
      <p:sp>
        <p:nvSpPr>
          <p:cNvPr id="5" name="Slide Number Placeholder 4"/>
          <p:cNvSpPr>
            <a:spLocks noGrp="1"/>
          </p:cNvSpPr>
          <p:nvPr>
            <p:ph type="sldNum" sz="quarter" idx="12"/>
          </p:nvPr>
        </p:nvSpPr>
        <p:spPr/>
        <p:txBody>
          <a:bodyPr/>
          <a:lstStyle/>
          <a:p>
            <a:fld id="{48BC1AA3-16A1-473B-8DF6-2017F34AD7AA}" type="slidenum">
              <a:rPr lang="en-US" smtClean="0"/>
              <a:t>25</a:t>
            </a:fld>
            <a:endParaRPr lang="en-US"/>
          </a:p>
        </p:txBody>
      </p:sp>
    </p:spTree>
    <p:extLst>
      <p:ext uri="{BB962C8B-B14F-4D97-AF65-F5344CB8AC3E}">
        <p14:creationId xmlns:p14="http://schemas.microsoft.com/office/powerpoint/2010/main" val="3960734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Establish a Committee</a:t>
            </a:r>
          </a:p>
        </p:txBody>
      </p:sp>
      <p:sp>
        <p:nvSpPr>
          <p:cNvPr id="3" name="Content Placeholder 2"/>
          <p:cNvSpPr>
            <a:spLocks noGrp="1"/>
          </p:cNvSpPr>
          <p:nvPr>
            <p:ph idx="1"/>
          </p:nvPr>
        </p:nvSpPr>
        <p:spPr/>
        <p:txBody>
          <a:bodyPr/>
          <a:lstStyle/>
          <a:p>
            <a:pPr marL="0" indent="0">
              <a:buNone/>
            </a:pPr>
            <a:r>
              <a:rPr lang="en-US" dirty="0"/>
              <a:t>Key members include:</a:t>
            </a:r>
          </a:p>
          <a:p>
            <a:r>
              <a:rPr lang="en-US" dirty="0"/>
              <a:t>BOCC</a:t>
            </a:r>
          </a:p>
          <a:p>
            <a:r>
              <a:rPr lang="en-US" dirty="0"/>
              <a:t>Department heads</a:t>
            </a:r>
          </a:p>
          <a:p>
            <a:r>
              <a:rPr lang="en-US" dirty="0"/>
              <a:t>Local city leaders</a:t>
            </a:r>
          </a:p>
          <a:p>
            <a:r>
              <a:rPr lang="en-US" dirty="0"/>
              <a:t>School district leaders</a:t>
            </a:r>
          </a:p>
          <a:p>
            <a:r>
              <a:rPr lang="en-US" dirty="0"/>
              <a:t>Other key community leaders</a:t>
            </a:r>
          </a:p>
          <a:p>
            <a:r>
              <a:rPr lang="en-US" dirty="0"/>
              <a:t>Determine if you want a facilitator</a:t>
            </a:r>
          </a:p>
          <a:p>
            <a:endParaRPr lang="en-US" dirty="0"/>
          </a:p>
        </p:txBody>
      </p:sp>
      <p:sp>
        <p:nvSpPr>
          <p:cNvPr id="4" name="Footer Placeholder 3"/>
          <p:cNvSpPr>
            <a:spLocks noGrp="1"/>
          </p:cNvSpPr>
          <p:nvPr>
            <p:ph type="ftr" sz="quarter" idx="11"/>
          </p:nvPr>
        </p:nvSpPr>
        <p:spPr/>
        <p:txBody>
          <a:bodyPr/>
          <a:lstStyle/>
          <a:p>
            <a:r>
              <a:rPr lang="en-US"/>
              <a:t>47th Annual KCCA Conference</a:t>
            </a:r>
          </a:p>
        </p:txBody>
      </p:sp>
      <p:sp>
        <p:nvSpPr>
          <p:cNvPr id="5" name="Slide Number Placeholder 4"/>
          <p:cNvSpPr>
            <a:spLocks noGrp="1"/>
          </p:cNvSpPr>
          <p:nvPr>
            <p:ph type="sldNum" sz="quarter" idx="12"/>
          </p:nvPr>
        </p:nvSpPr>
        <p:spPr/>
        <p:txBody>
          <a:bodyPr/>
          <a:lstStyle/>
          <a:p>
            <a:fld id="{48BC1AA3-16A1-473B-8DF6-2017F34AD7AA}" type="slidenum">
              <a:rPr lang="en-US" smtClean="0"/>
              <a:t>26</a:t>
            </a:fld>
            <a:endParaRPr lang="en-US"/>
          </a:p>
        </p:txBody>
      </p:sp>
    </p:spTree>
    <p:extLst>
      <p:ext uri="{BB962C8B-B14F-4D97-AF65-F5344CB8AC3E}">
        <p14:creationId xmlns:p14="http://schemas.microsoft.com/office/powerpoint/2010/main" val="2223096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Gather info for Retreat</a:t>
            </a:r>
          </a:p>
        </p:txBody>
      </p:sp>
      <p:sp>
        <p:nvSpPr>
          <p:cNvPr id="3" name="Content Placeholder 2"/>
          <p:cNvSpPr>
            <a:spLocks noGrp="1"/>
          </p:cNvSpPr>
          <p:nvPr>
            <p:ph idx="1"/>
          </p:nvPr>
        </p:nvSpPr>
        <p:spPr/>
        <p:txBody>
          <a:bodyPr/>
          <a:lstStyle/>
          <a:p>
            <a:r>
              <a:rPr lang="en-US" dirty="0"/>
              <a:t>Employee survey</a:t>
            </a:r>
          </a:p>
          <a:p>
            <a:r>
              <a:rPr lang="en-US" dirty="0"/>
              <a:t>BOCC survey</a:t>
            </a:r>
          </a:p>
          <a:p>
            <a:r>
              <a:rPr lang="en-US" dirty="0"/>
              <a:t>Community survey or town-hall type meetings</a:t>
            </a:r>
          </a:p>
          <a:p>
            <a:r>
              <a:rPr lang="en-US" dirty="0"/>
              <a:t>SWOT analysis</a:t>
            </a:r>
          </a:p>
        </p:txBody>
      </p:sp>
      <p:sp>
        <p:nvSpPr>
          <p:cNvPr id="4" name="Footer Placeholder 3"/>
          <p:cNvSpPr>
            <a:spLocks noGrp="1"/>
          </p:cNvSpPr>
          <p:nvPr>
            <p:ph type="ftr" sz="quarter" idx="11"/>
          </p:nvPr>
        </p:nvSpPr>
        <p:spPr/>
        <p:txBody>
          <a:bodyPr/>
          <a:lstStyle/>
          <a:p>
            <a:r>
              <a:rPr lang="en-US"/>
              <a:t>47th Annual KCCA Conference</a:t>
            </a:r>
          </a:p>
        </p:txBody>
      </p:sp>
      <p:sp>
        <p:nvSpPr>
          <p:cNvPr id="5" name="Slide Number Placeholder 4"/>
          <p:cNvSpPr>
            <a:spLocks noGrp="1"/>
          </p:cNvSpPr>
          <p:nvPr>
            <p:ph type="sldNum" sz="quarter" idx="12"/>
          </p:nvPr>
        </p:nvSpPr>
        <p:spPr/>
        <p:txBody>
          <a:bodyPr/>
          <a:lstStyle/>
          <a:p>
            <a:fld id="{48BC1AA3-16A1-473B-8DF6-2017F34AD7AA}" type="slidenum">
              <a:rPr lang="en-US" smtClean="0"/>
              <a:t>27</a:t>
            </a:fld>
            <a:endParaRPr lang="en-US"/>
          </a:p>
        </p:txBody>
      </p:sp>
    </p:spTree>
    <p:extLst>
      <p:ext uri="{BB962C8B-B14F-4D97-AF65-F5344CB8AC3E}">
        <p14:creationId xmlns:p14="http://schemas.microsoft.com/office/powerpoint/2010/main" val="422181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47th Annual KCCA Conference</a:t>
            </a:r>
          </a:p>
        </p:txBody>
      </p:sp>
      <p:sp>
        <p:nvSpPr>
          <p:cNvPr id="5" name="Slide Number Placeholder 4"/>
          <p:cNvSpPr>
            <a:spLocks noGrp="1"/>
          </p:cNvSpPr>
          <p:nvPr>
            <p:ph type="sldNum" sz="quarter" idx="12"/>
          </p:nvPr>
        </p:nvSpPr>
        <p:spPr/>
        <p:txBody>
          <a:bodyPr/>
          <a:lstStyle/>
          <a:p>
            <a:fld id="{48BC1AA3-16A1-473B-8DF6-2017F34AD7AA}" type="slidenum">
              <a:rPr lang="en-US" smtClean="0"/>
              <a:t>28</a:t>
            </a:fld>
            <a:endParaRPr lang="en-US"/>
          </a:p>
        </p:txBody>
      </p:sp>
      <p:sp>
        <p:nvSpPr>
          <p:cNvPr id="6" name="Content Placeholder 2"/>
          <p:cNvSpPr txBox="1">
            <a:spLocks/>
          </p:cNvSpPr>
          <p:nvPr/>
        </p:nvSpPr>
        <p:spPr>
          <a:xfrm>
            <a:off x="1143000" y="342900"/>
            <a:ext cx="4774223" cy="575310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a:t>Examples</a:t>
            </a:r>
            <a:endParaRPr lang="en-US" dirty="0"/>
          </a:p>
          <a:p>
            <a:r>
              <a:rPr lang="en-US" dirty="0"/>
              <a:t>Strengths</a:t>
            </a:r>
          </a:p>
          <a:p>
            <a:pPr lvl="1"/>
            <a:r>
              <a:rPr lang="en-US" dirty="0"/>
              <a:t>Environmental Resources</a:t>
            </a:r>
          </a:p>
          <a:p>
            <a:pPr lvl="1"/>
            <a:r>
              <a:rPr lang="en-US" dirty="0"/>
              <a:t>Rural Charm</a:t>
            </a:r>
          </a:p>
          <a:p>
            <a:pPr lvl="1"/>
            <a:r>
              <a:rPr lang="en-US" dirty="0"/>
              <a:t>Scenic vistas</a:t>
            </a:r>
          </a:p>
          <a:p>
            <a:pPr lvl="1"/>
            <a:r>
              <a:rPr lang="en-US" dirty="0"/>
              <a:t>Local agriculture</a:t>
            </a:r>
          </a:p>
          <a:p>
            <a:pPr lvl="1"/>
            <a:r>
              <a:rPr lang="en-US" dirty="0"/>
              <a:t>Community involvement</a:t>
            </a:r>
          </a:p>
          <a:p>
            <a:pPr lvl="1"/>
            <a:r>
              <a:rPr lang="en-US" dirty="0"/>
              <a:t>High income</a:t>
            </a:r>
          </a:p>
          <a:p>
            <a:r>
              <a:rPr lang="en-US" dirty="0"/>
              <a:t>Weaknesses</a:t>
            </a:r>
          </a:p>
          <a:p>
            <a:pPr lvl="1"/>
            <a:r>
              <a:rPr lang="en-US" dirty="0"/>
              <a:t>Inadequate growth management</a:t>
            </a:r>
          </a:p>
          <a:p>
            <a:pPr lvl="1"/>
            <a:r>
              <a:rPr lang="en-US" dirty="0"/>
              <a:t>Lack of transportation options</a:t>
            </a:r>
          </a:p>
          <a:p>
            <a:pPr lvl="1"/>
            <a:r>
              <a:rPr lang="en-US" dirty="0"/>
              <a:t>Traffic Safety</a:t>
            </a:r>
          </a:p>
          <a:p>
            <a:pPr lvl="1"/>
            <a:r>
              <a:rPr lang="en-US" dirty="0"/>
              <a:t>Access to Nature</a:t>
            </a:r>
          </a:p>
          <a:p>
            <a:pPr lvl="1"/>
            <a:r>
              <a:rPr lang="en-US" dirty="0"/>
              <a:t>Undiversified Economic Base</a:t>
            </a:r>
          </a:p>
        </p:txBody>
      </p:sp>
      <p:pic>
        <p:nvPicPr>
          <p:cNvPr id="7" name="Picture 6"/>
          <p:cNvPicPr>
            <a:picLocks noChangeAspect="1"/>
          </p:cNvPicPr>
          <p:nvPr/>
        </p:nvPicPr>
        <p:blipFill>
          <a:blip r:embed="rId2"/>
          <a:stretch>
            <a:fillRect/>
          </a:stretch>
        </p:blipFill>
        <p:spPr>
          <a:xfrm>
            <a:off x="6079435" y="0"/>
            <a:ext cx="5946112" cy="6858000"/>
          </a:xfrm>
          <a:prstGeom prst="rect">
            <a:avLst/>
          </a:prstGeom>
        </p:spPr>
      </p:pic>
    </p:spTree>
    <p:extLst>
      <p:ext uri="{BB962C8B-B14F-4D97-AF65-F5344CB8AC3E}">
        <p14:creationId xmlns:p14="http://schemas.microsoft.com/office/powerpoint/2010/main" val="470929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47th Annual KCCA Conference</a:t>
            </a:r>
          </a:p>
        </p:txBody>
      </p:sp>
      <p:sp>
        <p:nvSpPr>
          <p:cNvPr id="5" name="Slide Number Placeholder 4"/>
          <p:cNvSpPr>
            <a:spLocks noGrp="1"/>
          </p:cNvSpPr>
          <p:nvPr>
            <p:ph type="sldNum" sz="quarter" idx="12"/>
          </p:nvPr>
        </p:nvSpPr>
        <p:spPr/>
        <p:txBody>
          <a:bodyPr/>
          <a:lstStyle/>
          <a:p>
            <a:fld id="{48BC1AA3-16A1-473B-8DF6-2017F34AD7AA}" type="slidenum">
              <a:rPr lang="en-US" smtClean="0"/>
              <a:t>29</a:t>
            </a:fld>
            <a:endParaRPr lang="en-US"/>
          </a:p>
        </p:txBody>
      </p:sp>
      <p:sp>
        <p:nvSpPr>
          <p:cNvPr id="6" name="Content Placeholder 2"/>
          <p:cNvSpPr txBox="1">
            <a:spLocks/>
          </p:cNvSpPr>
          <p:nvPr/>
        </p:nvSpPr>
        <p:spPr>
          <a:xfrm>
            <a:off x="1143000" y="342900"/>
            <a:ext cx="4774223" cy="5753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Examples</a:t>
            </a:r>
          </a:p>
          <a:p>
            <a:r>
              <a:rPr lang="en-US"/>
              <a:t>Opportunities</a:t>
            </a:r>
          </a:p>
          <a:p>
            <a:pPr lvl="1"/>
            <a:r>
              <a:rPr lang="en-US"/>
              <a:t>Broadband internet</a:t>
            </a:r>
          </a:p>
          <a:p>
            <a:pPr lvl="1"/>
            <a:r>
              <a:rPr lang="en-US"/>
              <a:t>Local economic development</a:t>
            </a:r>
          </a:p>
          <a:p>
            <a:pPr lvl="1"/>
            <a:r>
              <a:rPr lang="en-US"/>
              <a:t>Agri-businesses</a:t>
            </a:r>
          </a:p>
          <a:p>
            <a:pPr lvl="1"/>
            <a:endParaRPr lang="en-US"/>
          </a:p>
          <a:p>
            <a:r>
              <a:rPr lang="en-US"/>
              <a:t>Threats</a:t>
            </a:r>
          </a:p>
          <a:p>
            <a:pPr lvl="1"/>
            <a:r>
              <a:rPr lang="en-US"/>
              <a:t>Aging population</a:t>
            </a:r>
          </a:p>
          <a:p>
            <a:pPr lvl="1"/>
            <a:r>
              <a:rPr lang="en-US"/>
              <a:t>Shrinking population</a:t>
            </a:r>
          </a:p>
          <a:p>
            <a:pPr lvl="1"/>
            <a:r>
              <a:rPr lang="en-US"/>
              <a:t>Lack of development</a:t>
            </a:r>
            <a:endParaRPr lang="en-US" dirty="0"/>
          </a:p>
        </p:txBody>
      </p:sp>
      <p:pic>
        <p:nvPicPr>
          <p:cNvPr id="7" name="Picture 6"/>
          <p:cNvPicPr>
            <a:picLocks noChangeAspect="1"/>
          </p:cNvPicPr>
          <p:nvPr/>
        </p:nvPicPr>
        <p:blipFill>
          <a:blip r:embed="rId2"/>
          <a:stretch>
            <a:fillRect/>
          </a:stretch>
        </p:blipFill>
        <p:spPr>
          <a:xfrm>
            <a:off x="6079435" y="0"/>
            <a:ext cx="5946112" cy="6858000"/>
          </a:xfrm>
          <a:prstGeom prst="rect">
            <a:avLst/>
          </a:prstGeom>
        </p:spPr>
      </p:pic>
    </p:spTree>
    <p:extLst>
      <p:ext uri="{BB962C8B-B14F-4D97-AF65-F5344CB8AC3E}">
        <p14:creationId xmlns:p14="http://schemas.microsoft.com/office/powerpoint/2010/main" val="1007927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All the Laws?​</a:t>
            </a:r>
          </a:p>
        </p:txBody>
      </p:sp>
      <p:sp>
        <p:nvSpPr>
          <p:cNvPr id="3" name="Content Placeholder 2"/>
          <p:cNvSpPr>
            <a:spLocks noGrp="1"/>
          </p:cNvSpPr>
          <p:nvPr>
            <p:ph idx="1"/>
          </p:nvPr>
        </p:nvSpPr>
        <p:spPr/>
        <p:txBody>
          <a:bodyPr>
            <a:normAutofit fontScale="92500" lnSpcReduction="20000"/>
          </a:bodyPr>
          <a:lstStyle/>
          <a:p>
            <a:pPr marL="0" indent="0" fontAlgn="base">
              <a:buNone/>
            </a:pPr>
            <a:r>
              <a:rPr lang="en-US" dirty="0"/>
              <a:t>According the LKM Local Government Law Book §8.136:​</a:t>
            </a:r>
          </a:p>
          <a:p>
            <a:pPr fontAlgn="base"/>
            <a:r>
              <a:rPr lang="en-US" dirty="0"/>
              <a:t>The </a:t>
            </a:r>
            <a:r>
              <a:rPr lang="en-US" b="1" u="sng" dirty="0"/>
              <a:t>cash basis </a:t>
            </a:r>
            <a:r>
              <a:rPr lang="en-US" dirty="0"/>
              <a:t>law was one of three laws enacted by the Kansas Legislature in 1933 designed to control and regulate fiscal policies and practices of local units of government which </a:t>
            </a:r>
            <a:r>
              <a:rPr lang="en-US" b="1" dirty="0"/>
              <a:t>had gotten out of hand prior to the Great Depression</a:t>
            </a:r>
            <a:r>
              <a:rPr lang="en-US" dirty="0"/>
              <a:t>. The other two laws enacted in that year were the </a:t>
            </a:r>
            <a:r>
              <a:rPr lang="en-US" b="1" u="sng" dirty="0"/>
              <a:t>budget law</a:t>
            </a:r>
            <a:r>
              <a:rPr lang="en-US" dirty="0"/>
              <a:t>, K.S.A. 79-2925 et seq., and the </a:t>
            </a:r>
            <a:r>
              <a:rPr lang="en-US" b="1" u="sng" dirty="0"/>
              <a:t>tax limitation law</a:t>
            </a:r>
            <a:r>
              <a:rPr lang="en-US" dirty="0"/>
              <a:t>, K.S.A. 79-1945 et seq. (repealed in 1999). This package of legislation was enacted to stop local governments from </a:t>
            </a:r>
            <a:r>
              <a:rPr lang="en-US" b="1" dirty="0"/>
              <a:t>borrowing money for operating purposes </a:t>
            </a:r>
            <a:r>
              <a:rPr lang="en-US" dirty="0"/>
              <a:t>and </a:t>
            </a:r>
            <a:r>
              <a:rPr lang="en-US" b="1" dirty="0"/>
              <a:t>shifting moneys indiscriminately </a:t>
            </a:r>
            <a:r>
              <a:rPr lang="en-US" dirty="0"/>
              <a:t>from one fund to another to meet expenditures for items not originally contemplated. Further, local government </a:t>
            </a:r>
            <a:r>
              <a:rPr lang="en-US" b="1" dirty="0"/>
              <a:t>financial record keeping systems were very lax</a:t>
            </a:r>
            <a:r>
              <a:rPr lang="en-US" dirty="0"/>
              <a:t> to the point that it was difficult to know the true financial condition of many such units. Finally, the Legislature wanted to place </a:t>
            </a:r>
            <a:r>
              <a:rPr lang="en-US" b="1" dirty="0"/>
              <a:t>overall property tax levy limitations </a:t>
            </a:r>
            <a:r>
              <a:rPr lang="en-US" dirty="0"/>
              <a:t>on cities, counties, and townships.</a:t>
            </a:r>
          </a:p>
          <a:p>
            <a:endParaRPr lang="en-US" dirty="0"/>
          </a:p>
        </p:txBody>
      </p:sp>
      <p:sp>
        <p:nvSpPr>
          <p:cNvPr id="4" name="Footer Placeholder 3"/>
          <p:cNvSpPr>
            <a:spLocks noGrp="1"/>
          </p:cNvSpPr>
          <p:nvPr>
            <p:ph type="ftr" sz="quarter" idx="11"/>
          </p:nvPr>
        </p:nvSpPr>
        <p:spPr/>
        <p:txBody>
          <a:bodyPr/>
          <a:lstStyle/>
          <a:p>
            <a:r>
              <a:rPr lang="en-US" dirty="0"/>
              <a:t>47th Annual KCCA Conference</a:t>
            </a:r>
          </a:p>
        </p:txBody>
      </p:sp>
      <p:sp>
        <p:nvSpPr>
          <p:cNvPr id="5" name="Slide Number Placeholder 4"/>
          <p:cNvSpPr>
            <a:spLocks noGrp="1"/>
          </p:cNvSpPr>
          <p:nvPr>
            <p:ph type="sldNum" sz="quarter" idx="12"/>
          </p:nvPr>
        </p:nvSpPr>
        <p:spPr/>
        <p:txBody>
          <a:bodyPr/>
          <a:lstStyle/>
          <a:p>
            <a:fld id="{48BC1AA3-16A1-473B-8DF6-2017F34AD7AA}" type="slidenum">
              <a:rPr lang="en-US" smtClean="0"/>
              <a:t>3</a:t>
            </a:fld>
            <a:endParaRPr lang="en-US"/>
          </a:p>
        </p:txBody>
      </p:sp>
    </p:spTree>
    <p:extLst>
      <p:ext uri="{BB962C8B-B14F-4D97-AF65-F5344CB8AC3E}">
        <p14:creationId xmlns:p14="http://schemas.microsoft.com/office/powerpoint/2010/main" val="3040107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Hold Retreat</a:t>
            </a:r>
          </a:p>
        </p:txBody>
      </p:sp>
      <p:sp>
        <p:nvSpPr>
          <p:cNvPr id="3" name="Content Placeholder 2"/>
          <p:cNvSpPr>
            <a:spLocks noGrp="1"/>
          </p:cNvSpPr>
          <p:nvPr>
            <p:ph idx="1"/>
          </p:nvPr>
        </p:nvSpPr>
        <p:spPr/>
        <p:txBody>
          <a:bodyPr/>
          <a:lstStyle/>
          <a:p>
            <a:r>
              <a:rPr lang="en-US" dirty="0"/>
              <a:t>The purpose of the retreat is to develop the strategic plan and the deliverable at the end of the meeting should be a draft that includes a mission, vision, values statement or values, goals, and strategies to achieve the goals.</a:t>
            </a:r>
          </a:p>
          <a:p>
            <a:r>
              <a:rPr lang="en-US" dirty="0"/>
              <a:t>You should have an agenda with a schedule</a:t>
            </a:r>
          </a:p>
          <a:p>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a:t>47th Annual KCCA Conference</a:t>
            </a:r>
          </a:p>
        </p:txBody>
      </p:sp>
      <p:sp>
        <p:nvSpPr>
          <p:cNvPr id="5" name="Slide Number Placeholder 4"/>
          <p:cNvSpPr>
            <a:spLocks noGrp="1"/>
          </p:cNvSpPr>
          <p:nvPr>
            <p:ph type="sldNum" sz="quarter" idx="12"/>
          </p:nvPr>
        </p:nvSpPr>
        <p:spPr/>
        <p:txBody>
          <a:bodyPr/>
          <a:lstStyle/>
          <a:p>
            <a:fld id="{48BC1AA3-16A1-473B-8DF6-2017F34AD7AA}" type="slidenum">
              <a:rPr lang="en-US" smtClean="0"/>
              <a:t>30</a:t>
            </a:fld>
            <a:endParaRPr lang="en-US"/>
          </a:p>
        </p:txBody>
      </p:sp>
    </p:spTree>
    <p:extLst>
      <p:ext uri="{BB962C8B-B14F-4D97-AF65-F5344CB8AC3E}">
        <p14:creationId xmlns:p14="http://schemas.microsoft.com/office/powerpoint/2010/main" val="30322030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08913" y="1176023"/>
            <a:ext cx="10374173" cy="4505954"/>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a:t>47th Annual KCCA Conference</a:t>
            </a:r>
          </a:p>
        </p:txBody>
      </p:sp>
      <p:sp>
        <p:nvSpPr>
          <p:cNvPr id="5" name="Slide Number Placeholder 4"/>
          <p:cNvSpPr>
            <a:spLocks noGrp="1"/>
          </p:cNvSpPr>
          <p:nvPr>
            <p:ph type="sldNum" sz="quarter" idx="12"/>
          </p:nvPr>
        </p:nvSpPr>
        <p:spPr/>
        <p:txBody>
          <a:bodyPr/>
          <a:lstStyle/>
          <a:p>
            <a:fld id="{48BC1AA3-16A1-473B-8DF6-2017F34AD7AA}" type="slidenum">
              <a:rPr lang="en-US" smtClean="0"/>
              <a:t>31</a:t>
            </a:fld>
            <a:endParaRPr lang="en-US"/>
          </a:p>
        </p:txBody>
      </p:sp>
      <p:sp>
        <p:nvSpPr>
          <p:cNvPr id="7" name="Oval 6">
            <a:extLst>
              <a:ext uri="{FF2B5EF4-FFF2-40B4-BE49-F238E27FC236}">
                <a16:creationId xmlns:a16="http://schemas.microsoft.com/office/drawing/2014/main" id="{CF758090-F8BE-43B2-DBA6-0389922F9F38}"/>
              </a:ext>
            </a:extLst>
          </p:cNvPr>
          <p:cNvSpPr/>
          <p:nvPr/>
        </p:nvSpPr>
        <p:spPr>
          <a:xfrm>
            <a:off x="838199" y="3320143"/>
            <a:ext cx="827315" cy="435428"/>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Oval 7">
            <a:extLst>
              <a:ext uri="{FF2B5EF4-FFF2-40B4-BE49-F238E27FC236}">
                <a16:creationId xmlns:a16="http://schemas.microsoft.com/office/drawing/2014/main" id="{18918467-E9EA-644C-5EFE-FF3AD1CC85F9}"/>
              </a:ext>
            </a:extLst>
          </p:cNvPr>
          <p:cNvSpPr/>
          <p:nvPr/>
        </p:nvSpPr>
        <p:spPr>
          <a:xfrm>
            <a:off x="843685" y="5064100"/>
            <a:ext cx="827315" cy="435428"/>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Oval 8">
            <a:extLst>
              <a:ext uri="{FF2B5EF4-FFF2-40B4-BE49-F238E27FC236}">
                <a16:creationId xmlns:a16="http://schemas.microsoft.com/office/drawing/2014/main" id="{B2C91265-0C4E-0E7F-FDB4-21B9FC6A9AFA}"/>
              </a:ext>
            </a:extLst>
          </p:cNvPr>
          <p:cNvSpPr/>
          <p:nvPr/>
        </p:nvSpPr>
        <p:spPr>
          <a:xfrm>
            <a:off x="816426" y="4576173"/>
            <a:ext cx="827315" cy="435428"/>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97317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Produce Report</a:t>
            </a:r>
          </a:p>
        </p:txBody>
      </p:sp>
      <p:sp>
        <p:nvSpPr>
          <p:cNvPr id="3" name="Content Placeholder 2"/>
          <p:cNvSpPr>
            <a:spLocks noGrp="1"/>
          </p:cNvSpPr>
          <p:nvPr>
            <p:ph idx="1"/>
          </p:nvPr>
        </p:nvSpPr>
        <p:spPr/>
        <p:txBody>
          <a:bodyPr/>
          <a:lstStyle/>
          <a:p>
            <a:r>
              <a:rPr lang="en-US" dirty="0"/>
              <a:t>Produce a simple document showing the overall goals of the BOCC </a:t>
            </a:r>
          </a:p>
        </p:txBody>
      </p:sp>
      <p:sp>
        <p:nvSpPr>
          <p:cNvPr id="4" name="Footer Placeholder 3"/>
          <p:cNvSpPr>
            <a:spLocks noGrp="1"/>
          </p:cNvSpPr>
          <p:nvPr>
            <p:ph type="ftr" sz="quarter" idx="11"/>
          </p:nvPr>
        </p:nvSpPr>
        <p:spPr/>
        <p:txBody>
          <a:bodyPr/>
          <a:lstStyle/>
          <a:p>
            <a:r>
              <a:rPr lang="en-US"/>
              <a:t>47th Annual KCCA Conference</a:t>
            </a:r>
          </a:p>
        </p:txBody>
      </p:sp>
      <p:sp>
        <p:nvSpPr>
          <p:cNvPr id="5" name="Slide Number Placeholder 4"/>
          <p:cNvSpPr>
            <a:spLocks noGrp="1"/>
          </p:cNvSpPr>
          <p:nvPr>
            <p:ph type="sldNum" sz="quarter" idx="12"/>
          </p:nvPr>
        </p:nvSpPr>
        <p:spPr/>
        <p:txBody>
          <a:bodyPr/>
          <a:lstStyle/>
          <a:p>
            <a:fld id="{48BC1AA3-16A1-473B-8DF6-2017F34AD7AA}" type="slidenum">
              <a:rPr lang="en-US" smtClean="0"/>
              <a:t>32</a:t>
            </a:fld>
            <a:endParaRPr lang="en-US"/>
          </a:p>
        </p:txBody>
      </p:sp>
    </p:spTree>
    <p:extLst>
      <p:ext uri="{BB962C8B-B14F-4D97-AF65-F5344CB8AC3E}">
        <p14:creationId xmlns:p14="http://schemas.microsoft.com/office/powerpoint/2010/main" val="452063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a:t>47th Annual KCCA Conference</a:t>
            </a:r>
          </a:p>
        </p:txBody>
      </p:sp>
      <p:sp>
        <p:nvSpPr>
          <p:cNvPr id="5" name="Slide Number Placeholder 4"/>
          <p:cNvSpPr>
            <a:spLocks noGrp="1"/>
          </p:cNvSpPr>
          <p:nvPr>
            <p:ph type="sldNum" sz="quarter" idx="12"/>
          </p:nvPr>
        </p:nvSpPr>
        <p:spPr/>
        <p:txBody>
          <a:bodyPr/>
          <a:lstStyle/>
          <a:p>
            <a:fld id="{48BC1AA3-16A1-473B-8DF6-2017F34AD7AA}" type="slidenum">
              <a:rPr lang="en-US" smtClean="0"/>
              <a:t>33</a:t>
            </a:fld>
            <a:endParaRPr lang="en-US"/>
          </a:p>
        </p:txBody>
      </p:sp>
      <p:pic>
        <p:nvPicPr>
          <p:cNvPr id="6" name="Picture 5"/>
          <p:cNvPicPr>
            <a:picLocks noChangeAspect="1"/>
          </p:cNvPicPr>
          <p:nvPr/>
        </p:nvPicPr>
        <p:blipFill rotWithShape="1">
          <a:blip r:embed="rId2"/>
          <a:srcRect t="6673"/>
          <a:stretch/>
        </p:blipFill>
        <p:spPr>
          <a:xfrm>
            <a:off x="816522" y="486151"/>
            <a:ext cx="10558955" cy="5780506"/>
          </a:xfrm>
          <a:prstGeom prst="rect">
            <a:avLst/>
          </a:prstGeom>
        </p:spPr>
      </p:pic>
    </p:spTree>
    <p:extLst>
      <p:ext uri="{BB962C8B-B14F-4D97-AF65-F5344CB8AC3E}">
        <p14:creationId xmlns:p14="http://schemas.microsoft.com/office/powerpoint/2010/main" val="18718890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4504"/>
          <a:stretch/>
        </p:blipFill>
        <p:spPr>
          <a:xfrm>
            <a:off x="1692887" y="71113"/>
            <a:ext cx="8806226" cy="6664650"/>
          </a:xfrm>
          <a:prstGeom prst="rect">
            <a:avLst/>
          </a:prstGeom>
        </p:spPr>
      </p:pic>
      <p:sp>
        <p:nvSpPr>
          <p:cNvPr id="4" name="Footer Placeholder 3"/>
          <p:cNvSpPr>
            <a:spLocks noGrp="1"/>
          </p:cNvSpPr>
          <p:nvPr>
            <p:ph type="ftr" sz="quarter" idx="11"/>
          </p:nvPr>
        </p:nvSpPr>
        <p:spPr/>
        <p:txBody>
          <a:bodyPr/>
          <a:lstStyle/>
          <a:p>
            <a:r>
              <a:rPr lang="en-US"/>
              <a:t>47th Annual KCCA Conference</a:t>
            </a:r>
          </a:p>
        </p:txBody>
      </p:sp>
      <p:sp>
        <p:nvSpPr>
          <p:cNvPr id="5" name="Slide Number Placeholder 4"/>
          <p:cNvSpPr>
            <a:spLocks noGrp="1"/>
          </p:cNvSpPr>
          <p:nvPr>
            <p:ph type="sldNum" sz="quarter" idx="12"/>
          </p:nvPr>
        </p:nvSpPr>
        <p:spPr/>
        <p:txBody>
          <a:bodyPr/>
          <a:lstStyle/>
          <a:p>
            <a:fld id="{48BC1AA3-16A1-473B-8DF6-2017F34AD7AA}" type="slidenum">
              <a:rPr lang="en-US" smtClean="0"/>
              <a:t>34</a:t>
            </a:fld>
            <a:endParaRPr lang="en-US"/>
          </a:p>
        </p:txBody>
      </p:sp>
    </p:spTree>
    <p:extLst>
      <p:ext uri="{BB962C8B-B14F-4D97-AF65-F5344CB8AC3E}">
        <p14:creationId xmlns:p14="http://schemas.microsoft.com/office/powerpoint/2010/main" val="1731724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 to the budget</a:t>
            </a:r>
          </a:p>
        </p:txBody>
      </p:sp>
      <p:sp>
        <p:nvSpPr>
          <p:cNvPr id="3" name="Content Placeholder 2"/>
          <p:cNvSpPr>
            <a:spLocks noGrp="1"/>
          </p:cNvSpPr>
          <p:nvPr>
            <p:ph idx="1"/>
          </p:nvPr>
        </p:nvSpPr>
        <p:spPr/>
        <p:txBody>
          <a:bodyPr/>
          <a:lstStyle/>
          <a:p>
            <a:r>
              <a:rPr lang="en-US" dirty="0"/>
              <a:t>Before discussion specific budget items, review your strategic plan and prioritize items and specific requests that align with your strategic plan</a:t>
            </a:r>
          </a:p>
          <a:p>
            <a:r>
              <a:rPr lang="en-US" dirty="0"/>
              <a:t>You may need to not do other things, or not do the at the same level, to accomplish some goals.</a:t>
            </a:r>
          </a:p>
          <a:p>
            <a:r>
              <a:rPr lang="en-US" dirty="0"/>
              <a:t>Doing this over 5-10 years can make a huge difference in the direction of your county.</a:t>
            </a:r>
          </a:p>
          <a:p>
            <a:endParaRPr lang="en-US" dirty="0"/>
          </a:p>
        </p:txBody>
      </p:sp>
      <p:sp>
        <p:nvSpPr>
          <p:cNvPr id="4" name="Footer Placeholder 3"/>
          <p:cNvSpPr>
            <a:spLocks noGrp="1"/>
          </p:cNvSpPr>
          <p:nvPr>
            <p:ph type="ftr" sz="quarter" idx="11"/>
          </p:nvPr>
        </p:nvSpPr>
        <p:spPr/>
        <p:txBody>
          <a:bodyPr/>
          <a:lstStyle/>
          <a:p>
            <a:r>
              <a:rPr lang="en-US"/>
              <a:t>47th Annual KCCA Conference</a:t>
            </a:r>
          </a:p>
        </p:txBody>
      </p:sp>
      <p:sp>
        <p:nvSpPr>
          <p:cNvPr id="5" name="Slide Number Placeholder 4"/>
          <p:cNvSpPr>
            <a:spLocks noGrp="1"/>
          </p:cNvSpPr>
          <p:nvPr>
            <p:ph type="sldNum" sz="quarter" idx="12"/>
          </p:nvPr>
        </p:nvSpPr>
        <p:spPr/>
        <p:txBody>
          <a:bodyPr/>
          <a:lstStyle/>
          <a:p>
            <a:fld id="{48BC1AA3-16A1-473B-8DF6-2017F34AD7AA}" type="slidenum">
              <a:rPr lang="en-US" smtClean="0"/>
              <a:t>35</a:t>
            </a:fld>
            <a:endParaRPr lang="en-US"/>
          </a:p>
        </p:txBody>
      </p:sp>
    </p:spTree>
    <p:extLst>
      <p:ext uri="{BB962C8B-B14F-4D97-AF65-F5344CB8AC3E}">
        <p14:creationId xmlns:p14="http://schemas.microsoft.com/office/powerpoint/2010/main" val="362956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Butler County Example Documents</a:t>
            </a:r>
          </a:p>
        </p:txBody>
      </p:sp>
      <p:sp>
        <p:nvSpPr>
          <p:cNvPr id="3" name="Content Placeholder 2"/>
          <p:cNvSpPr>
            <a:spLocks noGrp="1"/>
          </p:cNvSpPr>
          <p:nvPr>
            <p:ph idx="1"/>
          </p:nvPr>
        </p:nvSpPr>
        <p:spPr/>
        <p:txBody>
          <a:bodyPr/>
          <a:lstStyle/>
          <a:p>
            <a:r>
              <a:rPr lang="en-US" dirty="0"/>
              <a:t>Open documents separately </a:t>
            </a:r>
          </a:p>
        </p:txBody>
      </p:sp>
      <p:sp>
        <p:nvSpPr>
          <p:cNvPr id="4" name="Footer Placeholder 3"/>
          <p:cNvSpPr>
            <a:spLocks noGrp="1"/>
          </p:cNvSpPr>
          <p:nvPr>
            <p:ph type="ftr" sz="quarter" idx="11"/>
          </p:nvPr>
        </p:nvSpPr>
        <p:spPr/>
        <p:txBody>
          <a:bodyPr/>
          <a:lstStyle/>
          <a:p>
            <a:r>
              <a:rPr lang="en-US"/>
              <a:t>47th Annual KCCA Conference</a:t>
            </a:r>
          </a:p>
        </p:txBody>
      </p:sp>
      <p:sp>
        <p:nvSpPr>
          <p:cNvPr id="5" name="Slide Number Placeholder 4"/>
          <p:cNvSpPr>
            <a:spLocks noGrp="1"/>
          </p:cNvSpPr>
          <p:nvPr>
            <p:ph type="sldNum" sz="quarter" idx="12"/>
          </p:nvPr>
        </p:nvSpPr>
        <p:spPr/>
        <p:txBody>
          <a:bodyPr/>
          <a:lstStyle/>
          <a:p>
            <a:fld id="{48BC1AA3-16A1-473B-8DF6-2017F34AD7AA}" type="slidenum">
              <a:rPr lang="en-US" smtClean="0"/>
              <a:t>36</a:t>
            </a:fld>
            <a:endParaRPr lang="en-US"/>
          </a:p>
        </p:txBody>
      </p:sp>
    </p:spTree>
    <p:extLst>
      <p:ext uri="{BB962C8B-B14F-4D97-AF65-F5344CB8AC3E}">
        <p14:creationId xmlns:p14="http://schemas.microsoft.com/office/powerpoint/2010/main" val="713307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a:t>47th Annual KCCA Conference</a:t>
            </a:r>
          </a:p>
        </p:txBody>
      </p:sp>
      <p:sp>
        <p:nvSpPr>
          <p:cNvPr id="5" name="Slide Number Placeholder 4"/>
          <p:cNvSpPr>
            <a:spLocks noGrp="1"/>
          </p:cNvSpPr>
          <p:nvPr>
            <p:ph type="sldNum" sz="quarter" idx="12"/>
          </p:nvPr>
        </p:nvSpPr>
        <p:spPr/>
        <p:txBody>
          <a:bodyPr/>
          <a:lstStyle/>
          <a:p>
            <a:fld id="{48BC1AA3-16A1-473B-8DF6-2017F34AD7AA}" type="slidenum">
              <a:rPr lang="en-US" smtClean="0"/>
              <a:t>37</a:t>
            </a:fld>
            <a:endParaRPr lang="en-US"/>
          </a:p>
        </p:txBody>
      </p:sp>
      <p:pic>
        <p:nvPicPr>
          <p:cNvPr id="6" name="Picture 5"/>
          <p:cNvPicPr>
            <a:picLocks noChangeAspect="1"/>
          </p:cNvPicPr>
          <p:nvPr/>
        </p:nvPicPr>
        <p:blipFill>
          <a:blip r:embed="rId2"/>
          <a:stretch>
            <a:fillRect/>
          </a:stretch>
        </p:blipFill>
        <p:spPr>
          <a:xfrm>
            <a:off x="295275" y="-2491"/>
            <a:ext cx="11772900" cy="6764470"/>
          </a:xfrm>
          <a:prstGeom prst="rect">
            <a:avLst/>
          </a:prstGeom>
        </p:spPr>
      </p:pic>
    </p:spTree>
    <p:extLst>
      <p:ext uri="{BB962C8B-B14F-4D97-AF65-F5344CB8AC3E}">
        <p14:creationId xmlns:p14="http://schemas.microsoft.com/office/powerpoint/2010/main" val="286482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451910" y="105283"/>
            <a:ext cx="11528129" cy="6251067"/>
          </a:xfrm>
          <a:prstGeom prst="rect">
            <a:avLst/>
          </a:prstGeom>
        </p:spPr>
      </p:pic>
      <p:sp>
        <p:nvSpPr>
          <p:cNvPr id="4" name="Footer Placeholder 3"/>
          <p:cNvSpPr>
            <a:spLocks noGrp="1"/>
          </p:cNvSpPr>
          <p:nvPr>
            <p:ph type="ftr" sz="quarter" idx="11"/>
          </p:nvPr>
        </p:nvSpPr>
        <p:spPr/>
        <p:txBody>
          <a:bodyPr/>
          <a:lstStyle/>
          <a:p>
            <a:r>
              <a:rPr lang="en-US"/>
              <a:t>47th Annual KCCA Conference</a:t>
            </a:r>
          </a:p>
        </p:txBody>
      </p:sp>
      <p:sp>
        <p:nvSpPr>
          <p:cNvPr id="5" name="Slide Number Placeholder 4"/>
          <p:cNvSpPr>
            <a:spLocks noGrp="1"/>
          </p:cNvSpPr>
          <p:nvPr>
            <p:ph type="sldNum" sz="quarter" idx="12"/>
          </p:nvPr>
        </p:nvSpPr>
        <p:spPr/>
        <p:txBody>
          <a:bodyPr/>
          <a:lstStyle/>
          <a:p>
            <a:fld id="{48BC1AA3-16A1-473B-8DF6-2017F34AD7AA}" type="slidenum">
              <a:rPr lang="en-US" smtClean="0"/>
              <a:t>38</a:t>
            </a:fld>
            <a:endParaRPr lang="en-US"/>
          </a:p>
        </p:txBody>
      </p:sp>
    </p:spTree>
    <p:extLst>
      <p:ext uri="{BB962C8B-B14F-4D97-AF65-F5344CB8AC3E}">
        <p14:creationId xmlns:p14="http://schemas.microsoft.com/office/powerpoint/2010/main" val="64019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a:t>47th Annual KCCA Conference</a:t>
            </a:r>
          </a:p>
        </p:txBody>
      </p:sp>
      <p:sp>
        <p:nvSpPr>
          <p:cNvPr id="5" name="Slide Number Placeholder 4"/>
          <p:cNvSpPr>
            <a:spLocks noGrp="1"/>
          </p:cNvSpPr>
          <p:nvPr>
            <p:ph type="sldNum" sz="quarter" idx="12"/>
          </p:nvPr>
        </p:nvSpPr>
        <p:spPr/>
        <p:txBody>
          <a:bodyPr/>
          <a:lstStyle/>
          <a:p>
            <a:fld id="{48BC1AA3-16A1-473B-8DF6-2017F34AD7AA}" type="slidenum">
              <a:rPr lang="en-US" smtClean="0"/>
              <a:t>39</a:t>
            </a:fld>
            <a:endParaRPr lang="en-US"/>
          </a:p>
        </p:txBody>
      </p:sp>
      <p:pic>
        <p:nvPicPr>
          <p:cNvPr id="6" name="Picture 5"/>
          <p:cNvPicPr>
            <a:picLocks noChangeAspect="1"/>
          </p:cNvPicPr>
          <p:nvPr/>
        </p:nvPicPr>
        <p:blipFill>
          <a:blip r:embed="rId2"/>
          <a:stretch>
            <a:fillRect/>
          </a:stretch>
        </p:blipFill>
        <p:spPr>
          <a:xfrm>
            <a:off x="923925" y="257175"/>
            <a:ext cx="10780131" cy="6097065"/>
          </a:xfrm>
          <a:prstGeom prst="rect">
            <a:avLst/>
          </a:prstGeom>
        </p:spPr>
      </p:pic>
    </p:spTree>
    <p:extLst>
      <p:ext uri="{BB962C8B-B14F-4D97-AF65-F5344CB8AC3E}">
        <p14:creationId xmlns:p14="http://schemas.microsoft.com/office/powerpoint/2010/main" val="2400623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Law (K.S.A. 79-2925 et. seq.)​</a:t>
            </a:r>
          </a:p>
        </p:txBody>
      </p:sp>
      <p:sp>
        <p:nvSpPr>
          <p:cNvPr id="3" name="Content Placeholder 2"/>
          <p:cNvSpPr>
            <a:spLocks noGrp="1"/>
          </p:cNvSpPr>
          <p:nvPr>
            <p:ph idx="1"/>
          </p:nvPr>
        </p:nvSpPr>
        <p:spPr/>
        <p:txBody>
          <a:bodyPr>
            <a:normAutofit fontScale="92500" lnSpcReduction="20000"/>
          </a:bodyPr>
          <a:lstStyle/>
          <a:p>
            <a:pPr fontAlgn="base"/>
            <a:r>
              <a:rPr lang="en-US" dirty="0"/>
              <a:t>The budget law applies to all Kansas Municipalities.​</a:t>
            </a:r>
          </a:p>
          <a:p>
            <a:pPr fontAlgn="base"/>
            <a:r>
              <a:rPr lang="en-US" dirty="0"/>
              <a:t>The annual budget provides the municipality with expenditure authority and authority to levy taxes to finance those expenditures.​</a:t>
            </a:r>
          </a:p>
          <a:p>
            <a:pPr fontAlgn="base"/>
            <a:r>
              <a:rPr lang="en-US" dirty="0"/>
              <a:t>All money that belongs to the municipality must be included in the annual budget.​</a:t>
            </a:r>
          </a:p>
          <a:p>
            <a:pPr fontAlgn="base"/>
            <a:r>
              <a:rPr lang="en-US" dirty="0"/>
              <a:t>A separate itemized financial statement is required for each fund.​</a:t>
            </a:r>
          </a:p>
          <a:p>
            <a:pPr fontAlgn="base"/>
            <a:r>
              <a:rPr lang="en-US" dirty="0"/>
              <a:t>A balanced budget must be presented for each fund, which includes all funds with a tax levy at a minimum.​</a:t>
            </a:r>
          </a:p>
          <a:p>
            <a:pPr fontAlgn="base"/>
            <a:r>
              <a:rPr lang="en-US" dirty="0"/>
              <a:t>Miscellaneous category of expenditures or revenues is not to exceed ten percent.​</a:t>
            </a:r>
          </a:p>
          <a:p>
            <a:pPr fontAlgn="base"/>
            <a:r>
              <a:rPr lang="en-US" dirty="0"/>
              <a:t>Budgeted transfers from one fund to another fund must be authorized by statute.​</a:t>
            </a:r>
          </a:p>
          <a:p>
            <a:endParaRPr lang="en-US" dirty="0"/>
          </a:p>
        </p:txBody>
      </p:sp>
      <p:sp>
        <p:nvSpPr>
          <p:cNvPr id="4" name="Footer Placeholder 3"/>
          <p:cNvSpPr>
            <a:spLocks noGrp="1"/>
          </p:cNvSpPr>
          <p:nvPr>
            <p:ph type="ftr" sz="quarter" idx="11"/>
          </p:nvPr>
        </p:nvSpPr>
        <p:spPr/>
        <p:txBody>
          <a:bodyPr/>
          <a:lstStyle/>
          <a:p>
            <a:r>
              <a:rPr lang="en-US"/>
              <a:t>47th Annual KCCA Conference</a:t>
            </a:r>
          </a:p>
        </p:txBody>
      </p:sp>
      <p:sp>
        <p:nvSpPr>
          <p:cNvPr id="5" name="Slide Number Placeholder 4"/>
          <p:cNvSpPr>
            <a:spLocks noGrp="1"/>
          </p:cNvSpPr>
          <p:nvPr>
            <p:ph type="sldNum" sz="quarter" idx="12"/>
          </p:nvPr>
        </p:nvSpPr>
        <p:spPr/>
        <p:txBody>
          <a:bodyPr/>
          <a:lstStyle/>
          <a:p>
            <a:fld id="{48BC1AA3-16A1-473B-8DF6-2017F34AD7AA}" type="slidenum">
              <a:rPr lang="en-US" smtClean="0"/>
              <a:t>4</a:t>
            </a:fld>
            <a:endParaRPr lang="en-US"/>
          </a:p>
        </p:txBody>
      </p:sp>
    </p:spTree>
    <p:extLst>
      <p:ext uri="{BB962C8B-B14F-4D97-AF65-F5344CB8AC3E}">
        <p14:creationId xmlns:p14="http://schemas.microsoft.com/office/powerpoint/2010/main" val="336875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a:t>47th Annual KCCA Conference</a:t>
            </a:r>
          </a:p>
        </p:txBody>
      </p:sp>
      <p:sp>
        <p:nvSpPr>
          <p:cNvPr id="5" name="Slide Number Placeholder 4"/>
          <p:cNvSpPr>
            <a:spLocks noGrp="1"/>
          </p:cNvSpPr>
          <p:nvPr>
            <p:ph type="sldNum" sz="quarter" idx="12"/>
          </p:nvPr>
        </p:nvSpPr>
        <p:spPr/>
        <p:txBody>
          <a:bodyPr/>
          <a:lstStyle/>
          <a:p>
            <a:fld id="{48BC1AA3-16A1-473B-8DF6-2017F34AD7AA}" type="slidenum">
              <a:rPr lang="en-US" smtClean="0"/>
              <a:t>40</a:t>
            </a:fld>
            <a:endParaRPr lang="en-US"/>
          </a:p>
        </p:txBody>
      </p:sp>
      <p:pic>
        <p:nvPicPr>
          <p:cNvPr id="6" name="Picture 5"/>
          <p:cNvPicPr>
            <a:picLocks noChangeAspect="1"/>
          </p:cNvPicPr>
          <p:nvPr/>
        </p:nvPicPr>
        <p:blipFill>
          <a:blip r:embed="rId2"/>
          <a:stretch>
            <a:fillRect/>
          </a:stretch>
        </p:blipFill>
        <p:spPr>
          <a:xfrm>
            <a:off x="2152099" y="18574"/>
            <a:ext cx="7887801" cy="6820852"/>
          </a:xfrm>
          <a:prstGeom prst="rect">
            <a:avLst/>
          </a:prstGeom>
        </p:spPr>
      </p:pic>
    </p:spTree>
    <p:extLst>
      <p:ext uri="{BB962C8B-B14F-4D97-AF65-F5344CB8AC3E}">
        <p14:creationId xmlns:p14="http://schemas.microsoft.com/office/powerpoint/2010/main" val="1709554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4886634"/>
            <a:ext cx="10515600" cy="1325563"/>
          </a:xfrm>
        </p:spPr>
        <p:txBody>
          <a:bodyPr>
            <a:normAutofit/>
          </a:bodyPr>
          <a:lstStyle/>
          <a:p>
            <a:r>
              <a:rPr lang="en-US" sz="1800" dirty="0">
                <a:hlinkClick r:id="rId2"/>
              </a:rPr>
              <a:t>source:</a:t>
            </a:r>
            <a:br>
              <a:rPr lang="en-US" sz="1800" dirty="0">
                <a:hlinkClick r:id="rId2"/>
              </a:rPr>
            </a:br>
            <a:r>
              <a:rPr lang="en-US" sz="1800" dirty="0">
                <a:hlinkClick r:id="rId2"/>
              </a:rPr>
              <a:t>https://ipsr.ku.edu/publicat/kpr/kprV29N1/kprV29N1A1.shtml</a:t>
            </a:r>
            <a:r>
              <a:rPr lang="en-US" sz="1800" dirty="0"/>
              <a:t> </a:t>
            </a:r>
          </a:p>
        </p:txBody>
      </p:sp>
      <p:sp>
        <p:nvSpPr>
          <p:cNvPr id="4" name="Footer Placeholder 3"/>
          <p:cNvSpPr>
            <a:spLocks noGrp="1"/>
          </p:cNvSpPr>
          <p:nvPr>
            <p:ph type="ftr" sz="quarter" idx="11"/>
          </p:nvPr>
        </p:nvSpPr>
        <p:spPr/>
        <p:txBody>
          <a:bodyPr/>
          <a:lstStyle/>
          <a:p>
            <a:r>
              <a:rPr lang="en-US"/>
              <a:t>47th Annual KCCA Conference</a:t>
            </a:r>
          </a:p>
        </p:txBody>
      </p:sp>
      <p:sp>
        <p:nvSpPr>
          <p:cNvPr id="5" name="Slide Number Placeholder 4"/>
          <p:cNvSpPr>
            <a:spLocks noGrp="1"/>
          </p:cNvSpPr>
          <p:nvPr>
            <p:ph type="sldNum" sz="quarter" idx="12"/>
          </p:nvPr>
        </p:nvSpPr>
        <p:spPr/>
        <p:txBody>
          <a:bodyPr/>
          <a:lstStyle/>
          <a:p>
            <a:fld id="{48BC1AA3-16A1-473B-8DF6-2017F34AD7AA}" type="slidenum">
              <a:rPr lang="en-US" smtClean="0"/>
              <a:t>41</a:t>
            </a:fld>
            <a:endParaRPr lang="en-US"/>
          </a:p>
        </p:txBody>
      </p:sp>
      <p:pic>
        <p:nvPicPr>
          <p:cNvPr id="6" name="Picture 5"/>
          <p:cNvPicPr>
            <a:picLocks noChangeAspect="1"/>
          </p:cNvPicPr>
          <p:nvPr/>
        </p:nvPicPr>
        <p:blipFill>
          <a:blip r:embed="rId3"/>
          <a:stretch>
            <a:fillRect/>
          </a:stretch>
        </p:blipFill>
        <p:spPr>
          <a:xfrm>
            <a:off x="1112847" y="601930"/>
            <a:ext cx="9337655" cy="4140551"/>
          </a:xfrm>
          <a:prstGeom prst="rect">
            <a:avLst/>
          </a:prstGeom>
        </p:spPr>
      </p:pic>
    </p:spTree>
    <p:extLst>
      <p:ext uri="{BB962C8B-B14F-4D97-AF65-F5344CB8AC3E}">
        <p14:creationId xmlns:p14="http://schemas.microsoft.com/office/powerpoint/2010/main" val="218223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dirty="0">
                <a:hlinkClick r:id="rId2"/>
              </a:rPr>
              <a:t>https://icma.org/sites/default/files/2022-09/Strategic%20Planning%20in%20Small%20Communities%20Final_1.pdf</a:t>
            </a:r>
            <a:r>
              <a:rPr lang="en-US" dirty="0"/>
              <a:t> </a:t>
            </a:r>
          </a:p>
          <a:p>
            <a:r>
              <a:rPr lang="en-US" dirty="0">
                <a:hlinkClick r:id="rId3"/>
              </a:rPr>
              <a:t>http://www.communitiescommittee.org/pdfs/strategic.pdf</a:t>
            </a:r>
            <a:r>
              <a:rPr lang="en-US" dirty="0"/>
              <a:t> </a:t>
            </a:r>
          </a:p>
          <a:p>
            <a:r>
              <a:rPr lang="en-US" dirty="0">
                <a:hlinkClick r:id="rId4"/>
              </a:rPr>
              <a:t>https://www.bucoks.com/Archive.aspx?AMID=36</a:t>
            </a:r>
            <a:r>
              <a:rPr lang="en-US" dirty="0"/>
              <a:t> </a:t>
            </a:r>
          </a:p>
        </p:txBody>
      </p:sp>
      <p:sp>
        <p:nvSpPr>
          <p:cNvPr id="4" name="Footer Placeholder 3"/>
          <p:cNvSpPr>
            <a:spLocks noGrp="1"/>
          </p:cNvSpPr>
          <p:nvPr>
            <p:ph type="ftr" sz="quarter" idx="11"/>
          </p:nvPr>
        </p:nvSpPr>
        <p:spPr/>
        <p:txBody>
          <a:bodyPr/>
          <a:lstStyle/>
          <a:p>
            <a:r>
              <a:rPr lang="en-US"/>
              <a:t>47th Annual KCCA Conference</a:t>
            </a:r>
          </a:p>
        </p:txBody>
      </p:sp>
      <p:sp>
        <p:nvSpPr>
          <p:cNvPr id="5" name="Slide Number Placeholder 4"/>
          <p:cNvSpPr>
            <a:spLocks noGrp="1"/>
          </p:cNvSpPr>
          <p:nvPr>
            <p:ph type="sldNum" sz="quarter" idx="12"/>
          </p:nvPr>
        </p:nvSpPr>
        <p:spPr/>
        <p:txBody>
          <a:bodyPr/>
          <a:lstStyle/>
          <a:p>
            <a:fld id="{48BC1AA3-16A1-473B-8DF6-2017F34AD7AA}" type="slidenum">
              <a:rPr lang="en-US" smtClean="0"/>
              <a:t>42</a:t>
            </a:fld>
            <a:endParaRPr lang="en-US"/>
          </a:p>
        </p:txBody>
      </p:sp>
    </p:spTree>
    <p:extLst>
      <p:ext uri="{BB962C8B-B14F-4D97-AF65-F5344CB8AC3E}">
        <p14:creationId xmlns:p14="http://schemas.microsoft.com/office/powerpoint/2010/main" val="2923172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Law (K.S.A. 79-2925 et. seq.)​</a:t>
            </a:r>
          </a:p>
        </p:txBody>
      </p:sp>
      <p:sp>
        <p:nvSpPr>
          <p:cNvPr id="3" name="Content Placeholder 2"/>
          <p:cNvSpPr>
            <a:spLocks noGrp="1"/>
          </p:cNvSpPr>
          <p:nvPr>
            <p:ph idx="1"/>
          </p:nvPr>
        </p:nvSpPr>
        <p:spPr/>
        <p:txBody>
          <a:bodyPr>
            <a:normAutofit fontScale="92500" lnSpcReduction="10000"/>
          </a:bodyPr>
          <a:lstStyle/>
          <a:p>
            <a:pPr fontAlgn="base"/>
            <a:r>
              <a:rPr lang="en-US" dirty="0"/>
              <a:t>Not all funds require a budget for the Proposed Budget Year but a fund page must still be prepared.​</a:t>
            </a:r>
          </a:p>
          <a:p>
            <a:pPr fontAlgn="base"/>
            <a:r>
              <a:rPr lang="en-US" dirty="0"/>
              <a:t>The governing body must give notice (10 days before hearing) and conduct at least one public hearing for the purpose of answering questions of taxpayers about the proposed budget.​</a:t>
            </a:r>
          </a:p>
          <a:p>
            <a:pPr fontAlgn="base"/>
            <a:r>
              <a:rPr lang="en-US" dirty="0"/>
              <a:t>Not exceed adopted expenditure authority, by fund, without approval from County Commissioners and through a formal amendment process​</a:t>
            </a:r>
          </a:p>
          <a:p>
            <a:pPr fontAlgn="base"/>
            <a:r>
              <a:rPr lang="en-US" dirty="0"/>
              <a:t>The budget document should be certified to the County Clerk by August 25 (or Oct. 1 when exceeding RNR). County Clerk must attest to all budgets.​</a:t>
            </a:r>
          </a:p>
          <a:p>
            <a:pPr fontAlgn="base"/>
            <a:r>
              <a:rPr lang="en-US" dirty="0"/>
              <a:t>Adopt the annual budget no later than 10 days prior to August 25, unless RNR was exceeded. ​</a:t>
            </a:r>
          </a:p>
          <a:p>
            <a:endParaRPr lang="en-US" dirty="0"/>
          </a:p>
        </p:txBody>
      </p:sp>
      <p:sp>
        <p:nvSpPr>
          <p:cNvPr id="4" name="Footer Placeholder 3"/>
          <p:cNvSpPr>
            <a:spLocks noGrp="1"/>
          </p:cNvSpPr>
          <p:nvPr>
            <p:ph type="ftr" sz="quarter" idx="11"/>
          </p:nvPr>
        </p:nvSpPr>
        <p:spPr/>
        <p:txBody>
          <a:bodyPr/>
          <a:lstStyle/>
          <a:p>
            <a:r>
              <a:rPr lang="en-US"/>
              <a:t>47th Annual KCCA Conference</a:t>
            </a:r>
          </a:p>
        </p:txBody>
      </p:sp>
      <p:sp>
        <p:nvSpPr>
          <p:cNvPr id="5" name="Slide Number Placeholder 4"/>
          <p:cNvSpPr>
            <a:spLocks noGrp="1"/>
          </p:cNvSpPr>
          <p:nvPr>
            <p:ph type="sldNum" sz="quarter" idx="12"/>
          </p:nvPr>
        </p:nvSpPr>
        <p:spPr/>
        <p:txBody>
          <a:bodyPr/>
          <a:lstStyle/>
          <a:p>
            <a:fld id="{48BC1AA3-16A1-473B-8DF6-2017F34AD7AA}" type="slidenum">
              <a:rPr lang="en-US" smtClean="0"/>
              <a:t>5</a:t>
            </a:fld>
            <a:endParaRPr lang="en-US"/>
          </a:p>
        </p:txBody>
      </p:sp>
    </p:spTree>
    <p:extLst>
      <p:ext uri="{BB962C8B-B14F-4D97-AF65-F5344CB8AC3E}">
        <p14:creationId xmlns:p14="http://schemas.microsoft.com/office/powerpoint/2010/main" val="148152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Law – Revenue Neutral Rate</a:t>
            </a:r>
          </a:p>
        </p:txBody>
      </p:sp>
      <p:sp>
        <p:nvSpPr>
          <p:cNvPr id="3" name="Content Placeholder 2"/>
          <p:cNvSpPr>
            <a:spLocks noGrp="1"/>
          </p:cNvSpPr>
          <p:nvPr>
            <p:ph idx="1"/>
          </p:nvPr>
        </p:nvSpPr>
        <p:spPr/>
        <p:txBody>
          <a:bodyPr/>
          <a:lstStyle/>
          <a:p>
            <a:pPr fontAlgn="base"/>
            <a:r>
              <a:rPr lang="en-US" dirty="0"/>
              <a:t>In March 2021, the Kansas Legislature passed KSA 79-2988 (formerly Senate Bill 13) to establish limitations on ad valorem property tax levies by taxing subdivisions.​</a:t>
            </a:r>
          </a:p>
          <a:p>
            <a:pPr fontAlgn="base"/>
            <a:r>
              <a:rPr lang="en-US" dirty="0"/>
              <a:t>See LKM Infographic </a:t>
            </a:r>
            <a:r>
              <a:rPr lang="en-US" dirty="0">
                <a:hlinkClick r:id="rId2"/>
              </a:rPr>
              <a:t>https://cdn.ymaws.com/www.lkm.org/resource/resmgr/files/infographics/SB_13_Infographic_v3.pdf</a:t>
            </a:r>
            <a:r>
              <a:rPr lang="en-US" dirty="0"/>
              <a:t> </a:t>
            </a:r>
          </a:p>
          <a:p>
            <a:endParaRPr lang="en-US" dirty="0"/>
          </a:p>
        </p:txBody>
      </p:sp>
      <p:sp>
        <p:nvSpPr>
          <p:cNvPr id="4" name="Footer Placeholder 3"/>
          <p:cNvSpPr>
            <a:spLocks noGrp="1"/>
          </p:cNvSpPr>
          <p:nvPr>
            <p:ph type="ftr" sz="quarter" idx="11"/>
          </p:nvPr>
        </p:nvSpPr>
        <p:spPr/>
        <p:txBody>
          <a:bodyPr/>
          <a:lstStyle/>
          <a:p>
            <a:r>
              <a:rPr lang="en-US"/>
              <a:t>47th Annual KCCA Conference</a:t>
            </a:r>
          </a:p>
        </p:txBody>
      </p:sp>
      <p:sp>
        <p:nvSpPr>
          <p:cNvPr id="5" name="Slide Number Placeholder 4"/>
          <p:cNvSpPr>
            <a:spLocks noGrp="1"/>
          </p:cNvSpPr>
          <p:nvPr>
            <p:ph type="sldNum" sz="quarter" idx="12"/>
          </p:nvPr>
        </p:nvSpPr>
        <p:spPr/>
        <p:txBody>
          <a:bodyPr/>
          <a:lstStyle/>
          <a:p>
            <a:fld id="{48BC1AA3-16A1-473B-8DF6-2017F34AD7AA}" type="slidenum">
              <a:rPr lang="en-US" smtClean="0"/>
              <a:t>6</a:t>
            </a:fld>
            <a:endParaRPr lang="en-US"/>
          </a:p>
        </p:txBody>
      </p:sp>
    </p:spTree>
    <p:extLst>
      <p:ext uri="{BB962C8B-B14F-4D97-AF65-F5344CB8AC3E}">
        <p14:creationId xmlns:p14="http://schemas.microsoft.com/office/powerpoint/2010/main" val="179442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RNR Info</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47th Annual KCCA Conference</a:t>
            </a:r>
          </a:p>
        </p:txBody>
      </p:sp>
      <p:sp>
        <p:nvSpPr>
          <p:cNvPr id="5" name="Slide Number Placeholder 4"/>
          <p:cNvSpPr>
            <a:spLocks noGrp="1"/>
          </p:cNvSpPr>
          <p:nvPr>
            <p:ph type="sldNum" sz="quarter" idx="12"/>
          </p:nvPr>
        </p:nvSpPr>
        <p:spPr/>
        <p:txBody>
          <a:bodyPr/>
          <a:lstStyle/>
          <a:p>
            <a:fld id="{48BC1AA3-16A1-473B-8DF6-2017F34AD7AA}" type="slidenum">
              <a:rPr lang="en-US" smtClean="0"/>
              <a:t>7</a:t>
            </a:fld>
            <a:endParaRPr lang="en-US"/>
          </a:p>
        </p:txBody>
      </p:sp>
      <p:pic>
        <p:nvPicPr>
          <p:cNvPr id="6" name="Picture 5"/>
          <p:cNvPicPr>
            <a:picLocks noChangeAspect="1"/>
          </p:cNvPicPr>
          <p:nvPr/>
        </p:nvPicPr>
        <p:blipFill>
          <a:blip r:embed="rId2"/>
          <a:stretch>
            <a:fillRect/>
          </a:stretch>
        </p:blipFill>
        <p:spPr>
          <a:xfrm>
            <a:off x="838200" y="1765520"/>
            <a:ext cx="8621389" cy="4492837"/>
          </a:xfrm>
          <a:prstGeom prst="rect">
            <a:avLst/>
          </a:prstGeom>
        </p:spPr>
      </p:pic>
    </p:spTree>
    <p:extLst>
      <p:ext uri="{BB962C8B-B14F-4D97-AF65-F5344CB8AC3E}">
        <p14:creationId xmlns:p14="http://schemas.microsoft.com/office/powerpoint/2010/main" val="4101513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RNR Info</a:t>
            </a:r>
          </a:p>
        </p:txBody>
      </p:sp>
      <p:sp>
        <p:nvSpPr>
          <p:cNvPr id="3" name="Content Placeholder 2"/>
          <p:cNvSpPr>
            <a:spLocks noGrp="1"/>
          </p:cNvSpPr>
          <p:nvPr>
            <p:ph idx="1"/>
          </p:nvPr>
        </p:nvSpPr>
        <p:spPr/>
        <p:txBody>
          <a:bodyPr>
            <a:normAutofit fontScale="85000" lnSpcReduction="10000"/>
          </a:bodyPr>
          <a:lstStyle/>
          <a:p>
            <a:r>
              <a:rPr lang="en-US" b="1" dirty="0"/>
              <a:t>What is the Process to Exceed the RNR (setting a mill levy higher than the RNR)?</a:t>
            </a:r>
          </a:p>
          <a:p>
            <a:r>
              <a:rPr lang="en-US" dirty="0"/>
              <a:t>Notify the County Clerk by July 20 with intent to exceed the revenue neutral rate.</a:t>
            </a:r>
          </a:p>
          <a:p>
            <a:r>
              <a:rPr lang="en-US" dirty="0"/>
              <a:t>Place a notice on the city website and in a newspaper of general circulation in the</a:t>
            </a:r>
          </a:p>
          <a:p>
            <a:pPr marL="0" indent="0">
              <a:buNone/>
            </a:pPr>
            <a:r>
              <a:rPr lang="en-US" dirty="0"/>
              <a:t>	county 10 days prior to the hearing.</a:t>
            </a:r>
          </a:p>
          <a:p>
            <a:r>
              <a:rPr lang="en-US" dirty="0"/>
              <a:t>No earlier than August 20 and no later than September 20, conduct a tax rate and</a:t>
            </a:r>
          </a:p>
          <a:p>
            <a:pPr marL="0" indent="0">
              <a:buNone/>
            </a:pPr>
            <a:r>
              <a:rPr lang="en-US" dirty="0"/>
              <a:t>	budget hearing giving taxpayers an opportunity to comment on the budget.</a:t>
            </a:r>
          </a:p>
          <a:p>
            <a:r>
              <a:rPr lang="en-US" dirty="0"/>
              <a:t>Adopt a resolution or ordinance to exceed the revenue neutral rate.</a:t>
            </a:r>
          </a:p>
          <a:p>
            <a:r>
              <a:rPr lang="en-US" dirty="0"/>
              <a:t>Adopt the proposed budget.</a:t>
            </a:r>
          </a:p>
          <a:p>
            <a:r>
              <a:rPr lang="en-US" dirty="0"/>
              <a:t>By October 1, certify to the County Clerk the amount of ad valorem tax to be levied by the taxing </a:t>
            </a:r>
            <a:r>
              <a:rPr lang="en-US" dirty="0" err="1"/>
              <a:t>enity</a:t>
            </a:r>
            <a:r>
              <a:rPr lang="en-US" dirty="0"/>
              <a:t>.</a:t>
            </a:r>
          </a:p>
        </p:txBody>
      </p:sp>
      <p:sp>
        <p:nvSpPr>
          <p:cNvPr id="4" name="Footer Placeholder 3"/>
          <p:cNvSpPr>
            <a:spLocks noGrp="1"/>
          </p:cNvSpPr>
          <p:nvPr>
            <p:ph type="ftr" sz="quarter" idx="11"/>
          </p:nvPr>
        </p:nvSpPr>
        <p:spPr/>
        <p:txBody>
          <a:bodyPr/>
          <a:lstStyle/>
          <a:p>
            <a:r>
              <a:rPr lang="en-US"/>
              <a:t>47th Annual KCCA Conference</a:t>
            </a:r>
          </a:p>
        </p:txBody>
      </p:sp>
      <p:sp>
        <p:nvSpPr>
          <p:cNvPr id="5" name="Slide Number Placeholder 4"/>
          <p:cNvSpPr>
            <a:spLocks noGrp="1"/>
          </p:cNvSpPr>
          <p:nvPr>
            <p:ph type="sldNum" sz="quarter" idx="12"/>
          </p:nvPr>
        </p:nvSpPr>
        <p:spPr/>
        <p:txBody>
          <a:bodyPr/>
          <a:lstStyle/>
          <a:p>
            <a:fld id="{48BC1AA3-16A1-473B-8DF6-2017F34AD7AA}" type="slidenum">
              <a:rPr lang="en-US" smtClean="0"/>
              <a:t>8</a:t>
            </a:fld>
            <a:endParaRPr lang="en-US"/>
          </a:p>
        </p:txBody>
      </p:sp>
    </p:spTree>
    <p:extLst>
      <p:ext uri="{BB962C8B-B14F-4D97-AF65-F5344CB8AC3E}">
        <p14:creationId xmlns:p14="http://schemas.microsoft.com/office/powerpoint/2010/main" val="172068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47th Annual KCCA Conference</a:t>
            </a:r>
          </a:p>
        </p:txBody>
      </p:sp>
      <p:sp>
        <p:nvSpPr>
          <p:cNvPr id="5" name="Slide Number Placeholder 4"/>
          <p:cNvSpPr>
            <a:spLocks noGrp="1"/>
          </p:cNvSpPr>
          <p:nvPr>
            <p:ph type="sldNum" sz="quarter" idx="12"/>
          </p:nvPr>
        </p:nvSpPr>
        <p:spPr/>
        <p:txBody>
          <a:bodyPr/>
          <a:lstStyle/>
          <a:p>
            <a:fld id="{48BC1AA3-16A1-473B-8DF6-2017F34AD7AA}" type="slidenum">
              <a:rPr lang="en-US" smtClean="0"/>
              <a:t>9</a:t>
            </a:fld>
            <a:endParaRPr lang="en-US"/>
          </a:p>
        </p:txBody>
      </p:sp>
      <p:pic>
        <p:nvPicPr>
          <p:cNvPr id="6" name="Picture 5"/>
          <p:cNvPicPr>
            <a:picLocks noChangeAspect="1"/>
          </p:cNvPicPr>
          <p:nvPr/>
        </p:nvPicPr>
        <p:blipFill>
          <a:blip r:embed="rId2"/>
          <a:stretch>
            <a:fillRect/>
          </a:stretch>
        </p:blipFill>
        <p:spPr>
          <a:xfrm>
            <a:off x="1718563" y="32734"/>
            <a:ext cx="7906497" cy="6825266"/>
          </a:xfrm>
          <a:prstGeom prst="rect">
            <a:avLst/>
          </a:prstGeom>
        </p:spPr>
      </p:pic>
    </p:spTree>
    <p:extLst>
      <p:ext uri="{BB962C8B-B14F-4D97-AF65-F5344CB8AC3E}">
        <p14:creationId xmlns:p14="http://schemas.microsoft.com/office/powerpoint/2010/main" val="376572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1547</TotalTime>
  <Words>2414</Words>
  <Application>Microsoft Office PowerPoint</Application>
  <PresentationFormat>Widescreen</PresentationFormat>
  <Paragraphs>259</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The County Budget: Aligning Money with Priorities and Plans</vt:lpstr>
      <vt:lpstr>Agenda</vt:lpstr>
      <vt:lpstr>Why All the Laws?​</vt:lpstr>
      <vt:lpstr>Budget Law (K.S.A. 79-2925 et. seq.)​</vt:lpstr>
      <vt:lpstr>Budget Law (K.S.A. 79-2925 et. seq.)​</vt:lpstr>
      <vt:lpstr>Budget Law – Revenue Neutral Rate</vt:lpstr>
      <vt:lpstr>RNR Info</vt:lpstr>
      <vt:lpstr>RNR Info</vt:lpstr>
      <vt:lpstr>PowerPoint Presentation</vt:lpstr>
      <vt:lpstr>Capital Improvement (K.S.A. 19-120)​</vt:lpstr>
      <vt:lpstr>Capital Improvement (K.S.A. 19-120)</vt:lpstr>
      <vt:lpstr>Capital Improvement (K.S.A. 19-120)</vt:lpstr>
      <vt:lpstr>Capital Improvement (K.S.A. 19-120)</vt:lpstr>
      <vt:lpstr>Other Budget Statutes</vt:lpstr>
      <vt:lpstr>Budget Process</vt:lpstr>
      <vt:lpstr>Budget Context</vt:lpstr>
      <vt:lpstr>Budget Environment</vt:lpstr>
      <vt:lpstr>Budget Process</vt:lpstr>
      <vt:lpstr>Budget Process</vt:lpstr>
      <vt:lpstr>Strategic Planning</vt:lpstr>
      <vt:lpstr>Why Do a Strategic Plan?</vt:lpstr>
      <vt:lpstr>Barriers to doing a strategic plan</vt:lpstr>
      <vt:lpstr>To be useful…keep it simple</vt:lpstr>
      <vt:lpstr>The Strategic Planning Process</vt:lpstr>
      <vt:lpstr>Develop Consensus on Strategic Plan Development</vt:lpstr>
      <vt:lpstr>Establish a Committee</vt:lpstr>
      <vt:lpstr>Gather info for Retreat</vt:lpstr>
      <vt:lpstr>PowerPoint Presentation</vt:lpstr>
      <vt:lpstr>PowerPoint Presentation</vt:lpstr>
      <vt:lpstr>Hold Retreat</vt:lpstr>
      <vt:lpstr>PowerPoint Presentation</vt:lpstr>
      <vt:lpstr>Produce Report</vt:lpstr>
      <vt:lpstr>PowerPoint Presentation</vt:lpstr>
      <vt:lpstr>PowerPoint Presentation</vt:lpstr>
      <vt:lpstr>Link to the budget</vt:lpstr>
      <vt:lpstr>Butler County Example Documents</vt:lpstr>
      <vt:lpstr>PowerPoint Presentation</vt:lpstr>
      <vt:lpstr>PowerPoint Presentation</vt:lpstr>
      <vt:lpstr>PowerPoint Presentation</vt:lpstr>
      <vt:lpstr>PowerPoint Presentation</vt:lpstr>
      <vt:lpstr>source: https://ipsr.ku.edu/publicat/kpr/kprV29N1/kprV29N1A1.shtml </vt:lpstr>
      <vt:lpstr>References</vt:lpstr>
    </vt:vector>
  </TitlesOfParts>
  <Company>Butler County 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County Budget: Aligning Money with Priorities and Plans</dc:title>
  <dc:creator>Ryan R. Adkison</dc:creator>
  <cp:lastModifiedBy>Ryan Adkison</cp:lastModifiedBy>
  <cp:revision>34</cp:revision>
  <dcterms:created xsi:type="dcterms:W3CDTF">2023-04-24T22:10:37Z</dcterms:created>
  <dcterms:modified xsi:type="dcterms:W3CDTF">2023-06-23T14:07:20Z</dcterms:modified>
</cp:coreProperties>
</file>